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690" r:id="rId3"/>
    <p:sldId id="563" r:id="rId4"/>
    <p:sldId id="729" r:id="rId5"/>
    <p:sldId id="688" r:id="rId6"/>
    <p:sldId id="569" r:id="rId7"/>
    <p:sldId id="570" r:id="rId8"/>
    <p:sldId id="716" r:id="rId9"/>
    <p:sldId id="259" r:id="rId10"/>
    <p:sldId id="572" r:id="rId11"/>
    <p:sldId id="574" r:id="rId12"/>
    <p:sldId id="731" r:id="rId13"/>
    <p:sldId id="593" r:id="rId14"/>
    <p:sldId id="551" r:id="rId15"/>
    <p:sldId id="523" r:id="rId16"/>
    <p:sldId id="602" r:id="rId17"/>
    <p:sldId id="577" r:id="rId18"/>
    <p:sldId id="722" r:id="rId19"/>
    <p:sldId id="258" r:id="rId20"/>
    <p:sldId id="721" r:id="rId21"/>
    <p:sldId id="712" r:id="rId22"/>
    <p:sldId id="733" r:id="rId23"/>
    <p:sldId id="714" r:id="rId24"/>
    <p:sldId id="715" r:id="rId25"/>
    <p:sldId id="667" r:id="rId26"/>
    <p:sldId id="603" r:id="rId27"/>
    <p:sldId id="723" r:id="rId28"/>
    <p:sldId id="724" r:id="rId29"/>
    <p:sldId id="725" r:id="rId30"/>
    <p:sldId id="718" r:id="rId31"/>
    <p:sldId id="719" r:id="rId32"/>
    <p:sldId id="734" r:id="rId33"/>
    <p:sldId id="735" r:id="rId34"/>
    <p:sldId id="654" r:id="rId35"/>
    <p:sldId id="604" r:id="rId36"/>
    <p:sldId id="655" r:id="rId37"/>
    <p:sldId id="608" r:id="rId38"/>
    <p:sldId id="642" r:id="rId39"/>
    <p:sldId id="737" r:id="rId40"/>
    <p:sldId id="736" r:id="rId41"/>
    <p:sldId id="717" r:id="rId4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2BB"/>
    <a:srgbClr val="206A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11" autoAdjust="0"/>
  </p:normalViewPr>
  <p:slideViewPr>
    <p:cSldViewPr snapToGrid="0">
      <p:cViewPr varScale="1">
        <p:scale>
          <a:sx n="56" d="100"/>
          <a:sy n="56" d="100"/>
        </p:scale>
        <p:origin x="10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7F602-8DF2-4735-99B0-CF8DCF05C8D7}" type="datetimeFigureOut">
              <a:rPr lang="LID4096" smtClean="0"/>
              <a:t>04/16/2025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1C4BC-7640-4066-BF36-2A832113A5C5}" type="slidenum">
              <a:rPr lang="LID4096" smtClean="0"/>
              <a:t>‹#›</a:t>
            </a:fld>
            <a:endParaRPr lang="LID4096"/>
          </a:p>
        </p:txBody>
      </p:sp>
    </p:spTree>
    <p:extLst>
      <p:ext uri="{BB962C8B-B14F-4D97-AF65-F5344CB8AC3E}">
        <p14:creationId xmlns:p14="http://schemas.microsoft.com/office/powerpoint/2010/main" val="128317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focus is on biodiversity change, so when I think about focal variables where I would like to understand what is driving them, I think of biodiversity-related responses like abundance and biomass, but really we can think about understanding the causes of a wide variety of variables that we might encounter in environmental sciences.</a:t>
            </a:r>
          </a:p>
          <a:p>
            <a:endParaRPr lang="en-US" dirty="0"/>
          </a:p>
          <a:p>
            <a:r>
              <a:rPr lang="en-US" dirty="0"/>
              <a:t>Regardless of what we plug in for Y, we need to take into consideration the internal variability and natural forcing of whatever system we’re investigating, because these could distort how we interpret the various drivers of the system. Note also that depending on what we’re researching, our causes could also be viewed as the effects and vice versa.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Many scientific fields use models as approximations of reality and for purposes like testing hypotheses regarding mechanisms or processes, explaining past observations, predicting future outcomes. </a:t>
            </a:r>
          </a:p>
          <a:p>
            <a:endParaRPr lang="en-US" dirty="0"/>
          </a:p>
          <a:p>
            <a:r>
              <a:rPr lang="en-US" b="0" i="0" dirty="0">
                <a:solidFill>
                  <a:srgbClr val="333333"/>
                </a:solidFill>
                <a:effectLst/>
                <a:latin typeface="Helvetica Neue"/>
              </a:rPr>
              <a:t>In most cases these models are based on hypothesized parametric equations; and the results provide a measure of association among the variables.</a:t>
            </a:r>
          </a:p>
          <a:p>
            <a:endParaRPr lang="en-US" dirty="0">
              <a:solidFill>
                <a:srgbClr val="333333"/>
              </a:solidFill>
              <a:latin typeface="Helvetica Neue"/>
            </a:endParaRPr>
          </a:p>
          <a:p>
            <a:r>
              <a:rPr lang="en-US" dirty="0">
                <a:solidFill>
                  <a:srgbClr val="333333"/>
                </a:solidFill>
                <a:latin typeface="Helvetica Neue"/>
              </a:rPr>
              <a:t>Also the well known adage correlation does not mean causation</a:t>
            </a:r>
          </a:p>
          <a:p>
            <a:endParaRPr lang="en-US" dirty="0">
              <a:solidFill>
                <a:srgbClr val="333333"/>
              </a:solidFill>
              <a:latin typeface="Helvetica Neue"/>
            </a:endParaRPr>
          </a:p>
          <a:p>
            <a:r>
              <a:rPr lang="en-US" dirty="0">
                <a:solidFill>
                  <a:srgbClr val="333333"/>
                </a:solidFill>
                <a:latin typeface="Helvetica Neue"/>
              </a:rPr>
              <a:t>Plus the lesser known other way – causation does not necessarily mean correlation</a:t>
            </a:r>
            <a:endParaRPr lang="LID4096" dirty="0"/>
          </a:p>
          <a:p>
            <a:endParaRPr lang="en-US" dirty="0"/>
          </a:p>
          <a:p>
            <a:endParaRPr lang="en-US" dirty="0"/>
          </a:p>
          <a:p>
            <a:endParaRPr lang="LID4096" dirty="0"/>
          </a:p>
        </p:txBody>
      </p:sp>
      <p:sp>
        <p:nvSpPr>
          <p:cNvPr id="4" name="Slide Number Placeholder 3"/>
          <p:cNvSpPr>
            <a:spLocks noGrp="1"/>
          </p:cNvSpPr>
          <p:nvPr>
            <p:ph type="sldNum" sz="quarter" idx="5"/>
          </p:nvPr>
        </p:nvSpPr>
        <p:spPr/>
        <p:txBody>
          <a:bodyPr/>
          <a:lstStyle/>
          <a:p>
            <a:fld id="{60D364AF-3B15-3C4A-B5B4-B6233693F581}" type="slidenum">
              <a:rPr lang="de-DE" smtClean="0"/>
              <a:t>3</a:t>
            </a:fld>
            <a:endParaRPr lang="de-DE"/>
          </a:p>
        </p:txBody>
      </p:sp>
    </p:spTree>
    <p:extLst>
      <p:ext uri="{BB962C8B-B14F-4D97-AF65-F5344CB8AC3E}">
        <p14:creationId xmlns:p14="http://schemas.microsoft.com/office/powerpoint/2010/main" val="173896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many applications of empirical dynamic modeling but today we’re going to focus on just one which is identifying causal interactions.</a:t>
            </a:r>
          </a:p>
        </p:txBody>
      </p:sp>
      <p:sp>
        <p:nvSpPr>
          <p:cNvPr id="4" name="Slide Number Placeholder 3"/>
          <p:cNvSpPr>
            <a:spLocks noGrp="1"/>
          </p:cNvSpPr>
          <p:nvPr>
            <p:ph type="sldNum" sz="quarter" idx="5"/>
          </p:nvPr>
        </p:nvSpPr>
        <p:spPr/>
        <p:txBody>
          <a:bodyPr/>
          <a:lstStyle/>
          <a:p>
            <a:fld id="{DDB53AD8-B783-40B2-928B-BFE0B746CEEE}" type="slidenum">
              <a:rPr lang="LID4096" smtClean="0"/>
              <a:t>12</a:t>
            </a:fld>
            <a:endParaRPr lang="LID4096"/>
          </a:p>
        </p:txBody>
      </p:sp>
    </p:spTree>
    <p:extLst>
      <p:ext uri="{BB962C8B-B14F-4D97-AF65-F5344CB8AC3E}">
        <p14:creationId xmlns:p14="http://schemas.microsoft.com/office/powerpoint/2010/main" val="391103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watched a reconstruction of the original manifold using variable X, if the same is done for variable Y we get something similar.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Because both the shadow version made using X and the shadow version made using Y map 1:1 to the original manifold, they also map 1:1 to each other.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means that points that are nearby on the shadow version My correspond to points that are also nearby on Mx.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use this property (of 1:1 mapping) to determine if two time series variables come from the same dynamic system and are thus causally related.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basis of the causal analysis technique called convergent cross mapping – so named because we’re cross mapping between system variables.</a:t>
            </a:r>
          </a:p>
          <a:p>
            <a:endParaRPr lang="en-US" sz="120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13</a:t>
            </a:fld>
            <a:endParaRPr lang="LID4096"/>
          </a:p>
        </p:txBody>
      </p:sp>
    </p:spTree>
    <p:extLst>
      <p:ext uri="{BB962C8B-B14F-4D97-AF65-F5344CB8AC3E}">
        <p14:creationId xmlns:p14="http://schemas.microsoft.com/office/powerpoint/2010/main" val="3914778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So we’ll keep this image in mind to remind us of the 1:1 mapping since that’s the foundation of the method.</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Then let’s explore what this means --- </a:t>
            </a:r>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The main idea is that if it’s true that X drives Y, then there should be a detectable signal of X the cause in the time series of Y, the effect.</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Although it sounds a little bit counterintuitive, we should therefore be able to use the Y time series to predict X </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r>
              <a:rPr lang="en-US" dirty="0"/>
              <a:t>So convergent cross mapping systematically searches for these signals of the cause time series in the time series of the effect using the lagged reconstructions and the nearest neighbors found at each point and detects causality based on how accurately we can predict the cause from effect..</a:t>
            </a:r>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kern="1200" dirty="0">
                <a:solidFill>
                  <a:schemeClr val="tx1"/>
                </a:solidFill>
                <a:effectLst/>
                <a:latin typeface="+mn-lt"/>
                <a:ea typeface="+mn-ea"/>
                <a:cs typeface="+mn-cs"/>
              </a:rPr>
              <a:t>Importantly we do not infer causation from correlation here but rather this method searches for shared patterns in the driver and response variables that based on a mathematical proof called </a:t>
            </a:r>
            <a:r>
              <a:rPr lang="en-US" sz="964" kern="1200" dirty="0" err="1">
                <a:solidFill>
                  <a:schemeClr val="tx1"/>
                </a:solidFill>
                <a:effectLst/>
                <a:latin typeface="+mn-lt"/>
                <a:ea typeface="+mn-ea"/>
                <a:cs typeface="+mn-cs"/>
              </a:rPr>
              <a:t>Takens</a:t>
            </a:r>
            <a:r>
              <a:rPr lang="en-US" sz="964" kern="1200" dirty="0">
                <a:solidFill>
                  <a:schemeClr val="tx1"/>
                </a:solidFill>
                <a:effectLst/>
                <a:latin typeface="+mn-lt"/>
                <a:ea typeface="+mn-ea"/>
                <a:cs typeface="+mn-cs"/>
              </a:rPr>
              <a:t> theorem can only exist if the two are causally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14</a:t>
            </a:fld>
            <a:endParaRPr lang="LID4096"/>
          </a:p>
        </p:txBody>
      </p:sp>
    </p:spTree>
    <p:extLst>
      <p:ext uri="{BB962C8B-B14F-4D97-AF65-F5344CB8AC3E}">
        <p14:creationId xmlns:p14="http://schemas.microsoft.com/office/powerpoint/2010/main" val="1944363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this work in practice?</a:t>
            </a:r>
          </a:p>
          <a:p>
            <a:endParaRPr lang="en-US" dirty="0"/>
          </a:p>
          <a:p>
            <a:endParaRPr lang="en-US" dirty="0"/>
          </a:p>
          <a:p>
            <a:endParaRPr lang="en-US" dirty="0"/>
          </a:p>
          <a:p>
            <a:r>
              <a:rPr lang="en-US" dirty="0"/>
              <a:t>Figure 6: Illustration of the convergent cross mapping (CCM) procedure for testing whether X causes Y .</a:t>
            </a:r>
          </a:p>
          <a:p>
            <a:r>
              <a:rPr lang="en-US" dirty="0"/>
              <a:t>(A) Quantifying cross map skill. Consider the point X(T) denoted by the red dot (“actual X(T)” in ¨),</a:t>
            </a:r>
          </a:p>
          <a:p>
            <a:r>
              <a:rPr lang="en-US" dirty="0"/>
              <a:t>which we want to predict from Y delay vectors. We first look up the contemporaneous Y delay vector</a:t>
            </a:r>
          </a:p>
          <a:p>
            <a:r>
              <a:rPr lang="en-US" dirty="0"/>
              <a:t>([Y (T), Y (T − 1), Y (T − 2)]) (≠, red dynamics), and identify times within our training data when delay</a:t>
            </a:r>
          </a:p>
          <a:p>
            <a:r>
              <a:rPr lang="en-US" dirty="0"/>
              <a:t>vectors of Y were the most similar to our red delay vector (Æ, blue segments). We then look up their</a:t>
            </a:r>
          </a:p>
          <a:p>
            <a:r>
              <a:rPr lang="en-US" dirty="0"/>
              <a:t>contemporaneous values of X (Ø, blue crosses), and use their weighted average to predict X(T) (∞, open</a:t>
            </a:r>
          </a:p>
          <a:p>
            <a:r>
              <a:rPr lang="en-US" dirty="0"/>
              <a:t>magenta circle; weights are given as equations S2 and S3 in the supplement of [5]). We repeat this procedure</a:t>
            </a:r>
          </a:p>
          <a:p>
            <a:r>
              <a:rPr lang="en-US" dirty="0"/>
              <a:t>for many choices of T and calculate the Pearson correlation coefficient between the actual X(T) and predicted</a:t>
            </a:r>
          </a:p>
          <a:p>
            <a:r>
              <a:rPr lang="en-US" dirty="0"/>
              <a:t>X(T) (±). This correlation is called the “cross map skill”. While other measures of cross map skill, such</a:t>
            </a:r>
          </a:p>
          <a:p>
            <a:r>
              <a:rPr lang="en-US" dirty="0"/>
              <a:t>as mean squared error, may also be used [5], our choice follows the convention of [5].</a:t>
            </a:r>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15</a:t>
            </a:fld>
            <a:endParaRPr lang="LID4096"/>
          </a:p>
        </p:txBody>
      </p:sp>
    </p:spTree>
    <p:extLst>
      <p:ext uri="{BB962C8B-B14F-4D97-AF65-F5344CB8AC3E}">
        <p14:creationId xmlns:p14="http://schemas.microsoft.com/office/powerpoint/2010/main" val="3009041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look at how well the hypothesized effect time series predicts the hypothesized cause time series using the Pearson correlation coefficient or rho, which in this case determines both the presence of causality and how much information from one process was found in the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hypothetical causal system, Here we have the </a:t>
            </a:r>
            <a:r>
              <a:rPr lang="en-US" dirty="0" err="1"/>
              <a:t>pearson</a:t>
            </a:r>
            <a:r>
              <a:rPr lang="en-US" dirty="0"/>
              <a:t> correlation coefficient on the y-axis and the library length, which represents the number of historical observations used to make predictions. If there is causality rho should increase with increasing library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see that rho values for Y causing X are centered around zero while values for X causing Y are around 0.35.</a:t>
            </a:r>
          </a:p>
        </p:txBody>
      </p:sp>
      <p:sp>
        <p:nvSpPr>
          <p:cNvPr id="4" name="Slide Number Placeholder 3"/>
          <p:cNvSpPr>
            <a:spLocks noGrp="1"/>
          </p:cNvSpPr>
          <p:nvPr>
            <p:ph type="sldNum" sz="quarter" idx="5"/>
          </p:nvPr>
        </p:nvSpPr>
        <p:spPr/>
        <p:txBody>
          <a:bodyPr/>
          <a:lstStyle/>
          <a:p>
            <a:fld id="{DDB53AD8-B783-40B2-928B-BFE0B746CEEE}" type="slidenum">
              <a:rPr lang="LID4096" smtClean="0"/>
              <a:t>16</a:t>
            </a:fld>
            <a:endParaRPr lang="LID4096"/>
          </a:p>
        </p:txBody>
      </p:sp>
    </p:spTree>
    <p:extLst>
      <p:ext uri="{BB962C8B-B14F-4D97-AF65-F5344CB8AC3E}">
        <p14:creationId xmlns:p14="http://schemas.microsoft.com/office/powerpoint/2010/main" val="310832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17</a:t>
            </a:fld>
            <a:endParaRPr lang="LID4096"/>
          </a:p>
        </p:txBody>
      </p:sp>
    </p:spTree>
    <p:extLst>
      <p:ext uri="{BB962C8B-B14F-4D97-AF65-F5344CB8AC3E}">
        <p14:creationId xmlns:p14="http://schemas.microsoft.com/office/powerpoint/2010/main" val="217535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CCM identifies causal relationships in weakly coupled nonlinear systems --- most systems in ecology are weakly coupled and complex</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18</a:t>
            </a:fld>
            <a:endParaRPr lang="LID4096"/>
          </a:p>
        </p:txBody>
      </p:sp>
    </p:spTree>
    <p:extLst>
      <p:ext uri="{BB962C8B-B14F-4D97-AF65-F5344CB8AC3E}">
        <p14:creationId xmlns:p14="http://schemas.microsoft.com/office/powerpoint/2010/main" val="3625670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dirty="0"/>
              <a:t>Calculate two processes’ abilities to describe each other’s dynamics</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20</a:t>
            </a:fld>
            <a:endParaRPr lang="LID4096"/>
          </a:p>
        </p:txBody>
      </p:sp>
    </p:spTree>
    <p:extLst>
      <p:ext uri="{BB962C8B-B14F-4D97-AF65-F5344CB8AC3E}">
        <p14:creationId xmlns:p14="http://schemas.microsoft.com/office/powerpoint/2010/main" val="166240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library length increases, it is more likely that previous patterns will have been observed that are similar to current patterns, which improves the predictive ability</a:t>
            </a:r>
          </a:p>
          <a:p>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23</a:t>
            </a:fld>
            <a:endParaRPr lang="LID4096"/>
          </a:p>
        </p:txBody>
      </p:sp>
    </p:spTree>
    <p:extLst>
      <p:ext uri="{BB962C8B-B14F-4D97-AF65-F5344CB8AC3E}">
        <p14:creationId xmlns:p14="http://schemas.microsoft.com/office/powerpoint/2010/main" val="4040734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again we have two time series and we hypothesize that X causes Y. Using CCM we will test whether we can predict the values of X from Y, which will serve as a measure of how much information from X was passed to Y. This will give us a single rho value.</a:t>
            </a:r>
          </a:p>
          <a:p>
            <a:endParaRPr lang="en-US" dirty="0"/>
          </a:p>
          <a:p>
            <a:r>
              <a:rPr lang="en-US" dirty="0"/>
              <a:t>We can also randomly shuffle the values of X and see if we can still predict the values of shuffled X using Y. This gives us a null distribution for our predictive ability/information transfer.</a:t>
            </a:r>
          </a:p>
          <a:p>
            <a:endParaRPr lang="en-US" dirty="0"/>
          </a:p>
          <a:p>
            <a:r>
              <a:rPr lang="en-US" dirty="0"/>
              <a:t>We then compare the rho value from the actual time series to the null distribution and if it is significantly different from the distributed values, we confirm that there is a causal process where X causes Y.</a:t>
            </a:r>
            <a:endParaRPr lang="LID4096" dirty="0"/>
          </a:p>
          <a:p>
            <a:endParaRPr lang="en-US" dirty="0"/>
          </a:p>
          <a:p>
            <a:endParaRPr lang="en-US" dirty="0"/>
          </a:p>
          <a:p>
            <a:endParaRPr lang="en-US" dirty="0"/>
          </a:p>
          <a:p>
            <a:r>
              <a:rPr lang="en-US" dirty="0" err="1"/>
              <a:t>kEDM</a:t>
            </a:r>
            <a:r>
              <a:rPr lang="en-US" dirty="0"/>
              <a:t>: A Performance-portable Implementation of Empirical Dynamic Modeling using </a:t>
            </a:r>
            <a:r>
              <a:rPr lang="en-US" dirty="0" err="1"/>
              <a:t>Kokkos</a:t>
            </a:r>
            <a:endParaRPr lang="en-US" dirty="0"/>
          </a:p>
          <a:p>
            <a:r>
              <a:rPr lang="en-US" dirty="0"/>
              <a:t>May 2021</a:t>
            </a:r>
          </a:p>
          <a:p>
            <a:r>
              <a:rPr lang="en-US" dirty="0"/>
              <a:t>DOI:10.48550/arXiv.2105.12301</a:t>
            </a:r>
          </a:p>
          <a:p>
            <a:r>
              <a:rPr lang="en-US" dirty="0"/>
              <a:t>Authors:</a:t>
            </a:r>
          </a:p>
          <a:p>
            <a:r>
              <a:rPr lang="en-US" dirty="0" err="1"/>
              <a:t>Keichi</a:t>
            </a:r>
            <a:r>
              <a:rPr lang="en-US" dirty="0"/>
              <a:t> Takahashi</a:t>
            </a:r>
          </a:p>
          <a:p>
            <a:r>
              <a:rPr lang="en-US" dirty="0"/>
              <a:t>Osaka University</a:t>
            </a:r>
          </a:p>
          <a:p>
            <a:r>
              <a:rPr lang="en-US" dirty="0" err="1"/>
              <a:t>Wassapon</a:t>
            </a:r>
            <a:r>
              <a:rPr lang="en-US" dirty="0"/>
              <a:t> </a:t>
            </a:r>
            <a:r>
              <a:rPr lang="en-US" dirty="0" err="1"/>
              <a:t>Watanakeesuntorn</a:t>
            </a:r>
            <a:endParaRPr lang="en-US" dirty="0"/>
          </a:p>
          <a:p>
            <a:r>
              <a:rPr lang="en-US" dirty="0"/>
              <a:t>Nara Institute of Science and Technology</a:t>
            </a:r>
          </a:p>
          <a:p>
            <a:r>
              <a:rPr lang="en-US" dirty="0"/>
              <a:t>Kohei Ichikawa</a:t>
            </a:r>
          </a:p>
          <a:p>
            <a:r>
              <a:rPr lang="en-US" dirty="0"/>
              <a:t>Nara Institute of Science and Technology</a:t>
            </a:r>
          </a:p>
          <a:p>
            <a:r>
              <a:rPr lang="en-US" dirty="0"/>
              <a:t>Joseph C. Park</a:t>
            </a:r>
          </a:p>
          <a:p>
            <a:r>
              <a:rPr lang="en-US" dirty="0"/>
              <a:t>Scripps Institution Oceanography; Okinawa </a:t>
            </a:r>
            <a:endParaRPr lang="LID4096" dirty="0"/>
          </a:p>
        </p:txBody>
      </p:sp>
      <p:sp>
        <p:nvSpPr>
          <p:cNvPr id="4" name="Slide Number Placeholder 3"/>
          <p:cNvSpPr>
            <a:spLocks noGrp="1"/>
          </p:cNvSpPr>
          <p:nvPr>
            <p:ph type="sldNum" sz="quarter" idx="5"/>
          </p:nvPr>
        </p:nvSpPr>
        <p:spPr/>
        <p:txBody>
          <a:bodyPr/>
          <a:lstStyle/>
          <a:p>
            <a:fld id="{1644B4C7-EE1A-4345-968C-BF2D375DA7B9}" type="slidenum">
              <a:rPr lang="LID4096" smtClean="0"/>
              <a:t>25</a:t>
            </a:fld>
            <a:endParaRPr lang="LID4096"/>
          </a:p>
        </p:txBody>
      </p:sp>
    </p:spTree>
    <p:extLst>
      <p:ext uri="{BB962C8B-B14F-4D97-AF65-F5344CB8AC3E}">
        <p14:creationId xmlns:p14="http://schemas.microsoft.com/office/powerpoint/2010/main" val="314506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try to infer causality from traditional parametric models, it can lead to spurious conclusions for several reasons.</a:t>
            </a:r>
          </a:p>
          <a:p>
            <a:endParaRPr lang="en-US" dirty="0"/>
          </a:p>
          <a:p>
            <a:r>
              <a:rPr lang="en-US" dirty="0"/>
              <a:t>Sometimes we have no correlation and no causal relationship, but there are other instances where two variables could be dependent on one another and display no correlation. Similarly we could also have a system where the variables are dependent on one another but they show varying correlations, so positive in some cases, negative in others, or none at all.</a:t>
            </a:r>
          </a:p>
        </p:txBody>
      </p:sp>
      <p:sp>
        <p:nvSpPr>
          <p:cNvPr id="4" name="Slide Number Placeholder 3"/>
          <p:cNvSpPr>
            <a:spLocks noGrp="1"/>
          </p:cNvSpPr>
          <p:nvPr>
            <p:ph type="sldNum" sz="quarter" idx="5"/>
          </p:nvPr>
        </p:nvSpPr>
        <p:spPr/>
        <p:txBody>
          <a:bodyPr/>
          <a:lstStyle/>
          <a:p>
            <a:fld id="{40B1C4BC-7640-4066-BF36-2A832113A5C5}" type="slidenum">
              <a:rPr lang="LID4096" smtClean="0"/>
              <a:t>4</a:t>
            </a:fld>
            <a:endParaRPr lang="LID4096"/>
          </a:p>
        </p:txBody>
      </p:sp>
    </p:spTree>
    <p:extLst>
      <p:ext uri="{BB962C8B-B14F-4D97-AF65-F5344CB8AC3E}">
        <p14:creationId xmlns:p14="http://schemas.microsoft.com/office/powerpoint/2010/main" val="3132013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favor the null distribution test, because even though it is more computationally intensive, I find it to be more robust. In my experience Mann-Kendall can give false negatives and we can go back to our illustrated example here to see why.</a:t>
            </a:r>
          </a:p>
          <a:p>
            <a:endParaRPr lang="en-US" dirty="0"/>
          </a:p>
          <a:p>
            <a:r>
              <a:rPr lang="en-US" dirty="0"/>
              <a:t>This is actually simulated data where we know that X causes Y. However, when we apply a Mann Kendall test here, we actually find evidence of a weakly monotonically decreasing trend. This is because what can happen sometimes is that if the rate of rho increase is high, it sometimes overshoots its convergence value a little and then slightly decreases. But if we were using the Mann-Kendall and the Fisher’s test, we would have to reject the presence of causality in this case because it did not pass the Mann Kendall test.</a:t>
            </a:r>
          </a:p>
          <a:p>
            <a:endParaRPr lang="en-US" dirty="0"/>
          </a:p>
        </p:txBody>
      </p:sp>
      <p:sp>
        <p:nvSpPr>
          <p:cNvPr id="4" name="Slide Number Placeholder 3"/>
          <p:cNvSpPr>
            <a:spLocks noGrp="1"/>
          </p:cNvSpPr>
          <p:nvPr>
            <p:ph type="sldNum" sz="quarter" idx="5"/>
          </p:nvPr>
        </p:nvSpPr>
        <p:spPr/>
        <p:txBody>
          <a:bodyPr/>
          <a:lstStyle/>
          <a:p>
            <a:fld id="{DDB53AD8-B783-40B2-928B-BFE0B746CEEE}" type="slidenum">
              <a:rPr lang="LID4096" smtClean="0"/>
              <a:t>26</a:t>
            </a:fld>
            <a:endParaRPr lang="LID4096"/>
          </a:p>
        </p:txBody>
      </p:sp>
    </p:spTree>
    <p:extLst>
      <p:ext uri="{BB962C8B-B14F-4D97-AF65-F5344CB8AC3E}">
        <p14:creationId xmlns:p14="http://schemas.microsoft.com/office/powerpoint/2010/main" val="37829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Phytoplankton biomass = chlorophyll</a:t>
            </a:r>
          </a:p>
          <a:p>
            <a:endParaRPr lang="en-US" dirty="0"/>
          </a:p>
          <a:p>
            <a:r>
              <a:rPr lang="en-US" dirty="0"/>
              <a:t>Local environment: Nitrogen, Phosphorous, </a:t>
            </a:r>
            <a:r>
              <a:rPr lang="en-US" dirty="0" err="1"/>
              <a:t>secchi</a:t>
            </a:r>
            <a:r>
              <a:rPr lang="en-US" dirty="0"/>
              <a:t> depth, zooplankton</a:t>
            </a:r>
          </a:p>
          <a:p>
            <a:endParaRPr lang="en-US" dirty="0"/>
          </a:p>
          <a:p>
            <a:r>
              <a:rPr lang="en-US" dirty="0"/>
              <a:t>Regional environment: </a:t>
            </a:r>
            <a:r>
              <a:rPr lang="en-US" dirty="0" err="1"/>
              <a:t>precip</a:t>
            </a:r>
            <a:r>
              <a:rPr lang="en-US" dirty="0"/>
              <a:t>, air temp, wind speed</a:t>
            </a:r>
          </a:p>
          <a:p>
            <a:endParaRPr lang="en-US" dirty="0"/>
          </a:p>
          <a:p>
            <a:r>
              <a:rPr lang="en-US" dirty="0"/>
              <a:t>Global: ENSO, PDO, AMO</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28</a:t>
            </a:fld>
            <a:endParaRPr lang="LID4096"/>
          </a:p>
        </p:txBody>
      </p:sp>
    </p:spTree>
    <p:extLst>
      <p:ext uri="{BB962C8B-B14F-4D97-AF65-F5344CB8AC3E}">
        <p14:creationId xmlns:p14="http://schemas.microsoft.com/office/powerpoint/2010/main" val="316164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Urbanization, cropland, population, mining intensity, elevation, slope, actual evapotranspiration, climate water deficit, palmer drought severity, reference evapotranspiration, precipitation accumulation, runoff, soil moisture, downward surface shortwave </a:t>
            </a:r>
            <a:r>
              <a:rPr lang="en-US" dirty="0" err="1"/>
              <a:t>radioation</a:t>
            </a:r>
            <a:r>
              <a:rPr lang="en-US" dirty="0"/>
              <a:t>, snow water equivalent, minimum temperature, vapor pressure deficit, wind speed, cattle, buffaloes, sheep, goat, horse</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29</a:t>
            </a:fld>
            <a:endParaRPr lang="LID4096"/>
          </a:p>
        </p:txBody>
      </p:sp>
    </p:spTree>
    <p:extLst>
      <p:ext uri="{BB962C8B-B14F-4D97-AF65-F5344CB8AC3E}">
        <p14:creationId xmlns:p14="http://schemas.microsoft.com/office/powerpoint/2010/main" val="424416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5-component system – shared resource, consumers of the resource, predators of the consumers</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31</a:t>
            </a:fld>
            <a:endParaRPr lang="LID4096"/>
          </a:p>
        </p:txBody>
      </p:sp>
    </p:spTree>
    <p:extLst>
      <p:ext uri="{BB962C8B-B14F-4D97-AF65-F5344CB8AC3E}">
        <p14:creationId xmlns:p14="http://schemas.microsoft.com/office/powerpoint/2010/main" val="2945224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detected a causal relationship, now we want to know how strong that causation is.</a:t>
            </a:r>
          </a:p>
          <a:p>
            <a:endParaRPr lang="en-US" dirty="0"/>
          </a:p>
          <a:p>
            <a:r>
              <a:rPr lang="en-US" dirty="0"/>
              <a:t>In dynamical systems, interaction strength will vary through time, because the state of the system changes through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Critically, interaction coefficients are not constant through time, e.g. alpha </a:t>
            </a:r>
            <a:r>
              <a:rPr lang="en-US" dirty="0" err="1"/>
              <a:t>ij</a:t>
            </a:r>
            <a:r>
              <a:rPr lang="en-US" dirty="0"/>
              <a:t> depends on the overall state of the system</a:t>
            </a:r>
          </a:p>
          <a:p>
            <a:endParaRPr lang="en-US" dirty="0"/>
          </a:p>
          <a:p>
            <a:endParaRPr lang="en-US" dirty="0"/>
          </a:p>
          <a:p>
            <a:r>
              <a:rPr lang="en-US" dirty="0"/>
              <a:t>Multivariate systems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https://calcworkshop.com/partial-derivatives/partial-derivative/</a:t>
            </a:r>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34</a:t>
            </a:fld>
            <a:endParaRPr lang="LID4096"/>
          </a:p>
        </p:txBody>
      </p:sp>
    </p:spTree>
    <p:extLst>
      <p:ext uri="{BB962C8B-B14F-4D97-AF65-F5344CB8AC3E}">
        <p14:creationId xmlns:p14="http://schemas.microsoft.com/office/powerpoint/2010/main" val="404509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this when we don’t know the nature’s underlying equations to mathematically calculate the partial derivatives?</a:t>
            </a:r>
          </a:p>
          <a:p>
            <a:endParaRPr lang="en-US" dirty="0"/>
          </a:p>
          <a:p>
            <a:r>
              <a:rPr lang="en-US" dirty="0"/>
              <a:t>We can use S-mapping, which stands for sequential locally weighted global linear maps – which is just a long way of saying that it computes the sequential Jacobian matrices</a:t>
            </a:r>
          </a:p>
          <a:p>
            <a:endParaRPr lang="en-US" dirty="0"/>
          </a:p>
          <a:p>
            <a:r>
              <a:rPr lang="en-US" dirty="0"/>
              <a:t>Imagine that we have three time series – representing the abundance through time of two consumers and a resource.</a:t>
            </a:r>
          </a:p>
          <a:p>
            <a:endParaRPr lang="en-US" dirty="0"/>
          </a:p>
          <a:p>
            <a:r>
              <a:rPr lang="en-US" dirty="0"/>
              <a:t>Similar to what we saw before when we watched how to construct the system dynamics from component time series, we can map these time series in 3-dimensional space to see the system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any point, we can approximate the partial derivative using a locally weighted multivariate regression – which gives greater weights to the points on the attractor that are near the current ecosystem state. For point p for example, the surface is more curved so we will take that into account with the weighting; while for point q, the surface is flatter so the model will be closer to a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the conceptual model describing what a partial derivative is, S-map creates a hyperplane at each point as the system travels along its trajectory</a:t>
            </a:r>
            <a:endParaRPr lang="LID4096"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36</a:t>
            </a:fld>
            <a:endParaRPr lang="LID4096"/>
          </a:p>
        </p:txBody>
      </p:sp>
    </p:spTree>
    <p:extLst>
      <p:ext uri="{BB962C8B-B14F-4D97-AF65-F5344CB8AC3E}">
        <p14:creationId xmlns:p14="http://schemas.microsoft.com/office/powerpoint/2010/main" val="415503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conduct this regression for each time point, what we get is an estimate of the interaction coefficient or the causal strength through time. Here in blue we see the causal strength of the abundance of consumer 2 on the abundance of consumer 1, and in green we see the influence of the abundance of a resource on the abundance of consumer 1. </a:t>
            </a:r>
          </a:p>
          <a:p>
            <a:endParaRPr lang="en-US" dirty="0"/>
          </a:p>
          <a:p>
            <a:r>
              <a:rPr lang="en-US" dirty="0"/>
              <a:t>When the lines are at zero, there is no causal influence, when positive values indicate a positive effect on abundance, negative values a negative effect.</a:t>
            </a:r>
          </a:p>
          <a:p>
            <a:endParaRPr lang="en-US" dirty="0"/>
          </a:p>
          <a:p>
            <a:r>
              <a:rPr lang="en-US" dirty="0"/>
              <a:t>There is code developed by </a:t>
            </a:r>
            <a:r>
              <a:rPr lang="en-US" dirty="0" err="1"/>
              <a:t>Deyle</a:t>
            </a:r>
            <a:r>
              <a:rPr lang="en-US" dirty="0"/>
              <a:t> et al. that I used to obtain interaction coefficients or causal strengths with this method.</a:t>
            </a:r>
          </a:p>
          <a:p>
            <a:endParaRPr lang="en-US" dirty="0"/>
          </a:p>
          <a:p>
            <a:r>
              <a:rPr lang="en-US" dirty="0"/>
              <a:t> </a:t>
            </a:r>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37</a:t>
            </a:fld>
            <a:endParaRPr lang="LID4096"/>
          </a:p>
        </p:txBody>
      </p:sp>
    </p:spTree>
    <p:extLst>
      <p:ext uri="{BB962C8B-B14F-4D97-AF65-F5344CB8AC3E}">
        <p14:creationId xmlns:p14="http://schemas.microsoft.com/office/powerpoint/2010/main" val="1752205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plot for 1 population of the theoretical solution vs. the </a:t>
            </a:r>
            <a:r>
              <a:rPr lang="en-US" dirty="0" err="1"/>
              <a:t>Smap</a:t>
            </a:r>
            <a:r>
              <a:rPr lang="en-US" dirty="0"/>
              <a:t> solution</a:t>
            </a:r>
          </a:p>
          <a:p>
            <a:r>
              <a:rPr lang="en-US" dirty="0"/>
              <a:t>With a process noise level of 0.1</a:t>
            </a:r>
          </a:p>
          <a:p>
            <a:endParaRPr lang="en-US" dirty="0"/>
          </a:p>
          <a:p>
            <a:endParaRPr lang="en-US" dirty="0"/>
          </a:p>
          <a:p>
            <a:r>
              <a:rPr lang="en-US" dirty="0"/>
              <a:t>Need to think about this a little more because the environmental dependence for this population was </a:t>
            </a:r>
            <a:r>
              <a:rPr lang="en-DE" dirty="0">
                <a:effectLst/>
              </a:rPr>
              <a:t>0.646</a:t>
            </a:r>
            <a:r>
              <a:rPr lang="en-US" dirty="0">
                <a:effectLst/>
              </a:rPr>
              <a:t> so why isn’t the theoretical solution just a flat line at this level?</a:t>
            </a:r>
            <a:endParaRPr lang="LID4096" dirty="0"/>
          </a:p>
        </p:txBody>
      </p:sp>
      <p:sp>
        <p:nvSpPr>
          <p:cNvPr id="4" name="Slide Number Placeholder 3"/>
          <p:cNvSpPr>
            <a:spLocks noGrp="1"/>
          </p:cNvSpPr>
          <p:nvPr>
            <p:ph type="sldNum" sz="quarter" idx="5"/>
          </p:nvPr>
        </p:nvSpPr>
        <p:spPr/>
        <p:txBody>
          <a:bodyPr/>
          <a:lstStyle/>
          <a:p>
            <a:fld id="{1644B4C7-EE1A-4345-968C-BF2D375DA7B9}" type="slidenum">
              <a:rPr lang="LID4096" smtClean="0"/>
              <a:t>38</a:t>
            </a:fld>
            <a:endParaRPr lang="LID4096"/>
          </a:p>
        </p:txBody>
      </p:sp>
    </p:spTree>
    <p:extLst>
      <p:ext uri="{BB962C8B-B14F-4D97-AF65-F5344CB8AC3E}">
        <p14:creationId xmlns:p14="http://schemas.microsoft.com/office/powerpoint/2010/main" val="64818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think about the other things we have to consider when applying this method, it’s important to start with a little theory to get a better understanding of what exactly we’ll be doing…</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5</a:t>
            </a:fld>
            <a:endParaRPr lang="LID4096"/>
          </a:p>
        </p:txBody>
      </p:sp>
    </p:spTree>
    <p:extLst>
      <p:ext uri="{BB962C8B-B14F-4D97-AF65-F5344CB8AC3E}">
        <p14:creationId xmlns:p14="http://schemas.microsoft.com/office/powerpoint/2010/main" val="95897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system here described by 3 equations. </a:t>
            </a:r>
          </a:p>
          <a:p>
            <a:endParaRPr lang="en-US" dirty="0"/>
          </a:p>
          <a:p>
            <a:r>
              <a:rPr lang="en-US" dirty="0"/>
              <a:t>Now the equations themselves aren’t important, what is important is to see that each component of the system depends on the other two. </a:t>
            </a:r>
          </a:p>
          <a:p>
            <a:endParaRPr lang="en-US" dirty="0"/>
          </a:p>
          <a:p>
            <a:r>
              <a:rPr lang="en-US" dirty="0"/>
              <a:t>And we can construct a visualization of this called a state space, which simply means a multidimensional space that represents our dynamical system. </a:t>
            </a:r>
          </a:p>
          <a:p>
            <a:endParaRPr lang="en-US" dirty="0"/>
          </a:p>
          <a:p>
            <a:r>
              <a:rPr lang="en-US" dirty="0"/>
              <a:t>Why do we call it a dynamical system? Because at each point in time --- and not that time is not represented on any axis here, but we can see time’s behavior in the trajectory of the system --- the state of the system changes. </a:t>
            </a:r>
          </a:p>
          <a:p>
            <a:endParaRPr lang="en-US"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6</a:t>
            </a:fld>
            <a:endParaRPr lang="LID4096"/>
          </a:p>
        </p:txBody>
      </p:sp>
    </p:spTree>
    <p:extLst>
      <p:ext uri="{BB962C8B-B14F-4D97-AF65-F5344CB8AC3E}">
        <p14:creationId xmlns:p14="http://schemas.microsoft.com/office/powerpoint/2010/main" val="332344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incorporate time more explicitly, by examining how each individual component changes through time. So now we are projecting the dynamics of the system onto coordinate axes, which provides a time series of each variable in the state space.</a:t>
            </a:r>
          </a:p>
          <a:p>
            <a:endParaRPr lang="en-US" dirty="0"/>
          </a:p>
          <a:p>
            <a:r>
              <a:rPr lang="en-US" dirty="0"/>
              <a:t>We can also imagine reversing this process where perhaps we start with a set of time series and use them to reconstruct the state space.  </a:t>
            </a:r>
          </a:p>
        </p:txBody>
      </p:sp>
      <p:sp>
        <p:nvSpPr>
          <p:cNvPr id="4" name="Slide Number Placeholder 3"/>
          <p:cNvSpPr>
            <a:spLocks noGrp="1"/>
          </p:cNvSpPr>
          <p:nvPr>
            <p:ph type="sldNum" sz="quarter" idx="5"/>
          </p:nvPr>
        </p:nvSpPr>
        <p:spPr/>
        <p:txBody>
          <a:bodyPr/>
          <a:lstStyle/>
          <a:p>
            <a:fld id="{DDB53AD8-B783-40B2-928B-BFE0B746CEEE}" type="slidenum">
              <a:rPr lang="LID4096" smtClean="0"/>
              <a:t>7</a:t>
            </a:fld>
            <a:endParaRPr lang="LID4096"/>
          </a:p>
        </p:txBody>
      </p:sp>
    </p:spTree>
    <p:extLst>
      <p:ext uri="{BB962C8B-B14F-4D97-AF65-F5344CB8AC3E}">
        <p14:creationId xmlns:p14="http://schemas.microsoft.com/office/powerpoint/2010/main" val="52686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imagine reversing this process where perhaps we start with a set of time series and use them to reconstruct the state space.  </a:t>
            </a:r>
          </a:p>
          <a:p>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8</a:t>
            </a:fld>
            <a:endParaRPr lang="LID4096"/>
          </a:p>
        </p:txBody>
      </p:sp>
    </p:spTree>
    <p:extLst>
      <p:ext uri="{BB962C8B-B14F-4D97-AF65-F5344CB8AC3E}">
        <p14:creationId xmlns:p14="http://schemas.microsoft.com/office/powerpoint/2010/main" val="2425339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reiterate</a:t>
            </a:r>
          </a:p>
          <a:p>
            <a:endParaRPr lang="en-US" dirty="0"/>
          </a:p>
          <a:p>
            <a:r>
              <a:rPr lang="en-US" dirty="0"/>
              <a:t>But we often are faced with the situation where maybe we do not have observations for all the variables we think are in a system? What to do then? What if we only have observed one component of a system?</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9</a:t>
            </a:fld>
            <a:endParaRPr lang="LID4096"/>
          </a:p>
        </p:txBody>
      </p:sp>
    </p:spTree>
    <p:extLst>
      <p:ext uri="{BB962C8B-B14F-4D97-AF65-F5344CB8AC3E}">
        <p14:creationId xmlns:p14="http://schemas.microsoft.com/office/powerpoint/2010/main" val="76908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Floris </a:t>
            </a:r>
            <a:r>
              <a:rPr lang="en-US" dirty="0" err="1"/>
              <a:t>Takens</a:t>
            </a:r>
            <a:r>
              <a:rPr lang="en-US" dirty="0"/>
              <a:t> developed a theory that can help us in this regard.</a:t>
            </a:r>
          </a:p>
          <a:p>
            <a:endParaRPr lang="en-US" dirty="0"/>
          </a:p>
          <a:p>
            <a:r>
              <a:rPr lang="en-US" dirty="0"/>
              <a:t>The theorem says that we can reconstruct a shadow version of the original system with only one of the time series from the system using lagged versions of the time series. </a:t>
            </a:r>
          </a:p>
          <a:p>
            <a:endParaRPr lang="en-US" dirty="0"/>
          </a:p>
          <a:p>
            <a:r>
              <a:rPr lang="en-US" dirty="0"/>
              <a:t>So in these 3 time series shown here, all are copies of the time series X, but just displaced by different amounts according to tau. So the red series is unlagged, the green series is displaced by tau, and the blue series is displaced by 2 tau.</a:t>
            </a:r>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10</a:t>
            </a:fld>
            <a:endParaRPr lang="LID4096"/>
          </a:p>
        </p:txBody>
      </p:sp>
    </p:spTree>
    <p:extLst>
      <p:ext uri="{BB962C8B-B14F-4D97-AF65-F5344CB8AC3E}">
        <p14:creationId xmlns:p14="http://schemas.microsoft.com/office/powerpoint/2010/main" val="309382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we map these lagged time series back into the state space, we end up with a shape that is quite close to the original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Preserved essential mathematical properties like the topology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represents a 1:1 mapping between the original system and the reconstruction which means that we can recover the states of the original dynamic system by using lags of just a single time series without any other assumptions about how the system behaves.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Reconstructed manifold is then the library or the collection of the historical behavior of the 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 mapping = topological invariance</a:t>
            </a:r>
            <a:endParaRPr lang="LID4096"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11</a:t>
            </a:fld>
            <a:endParaRPr lang="LID4096"/>
          </a:p>
        </p:txBody>
      </p:sp>
    </p:spTree>
    <p:extLst>
      <p:ext uri="{BB962C8B-B14F-4D97-AF65-F5344CB8AC3E}">
        <p14:creationId xmlns:p14="http://schemas.microsoft.com/office/powerpoint/2010/main" val="356588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B1F1-6A74-48A8-8330-C5EBEF3A7C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F7BFDAB-78EF-4A42-952C-B178F2A42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1CA6255-59DF-4F05-8785-07D1C964DBD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9426189A-5AB0-43E6-AE51-800E6688E40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034F03-2F27-4D91-ACFD-68B22F669A91}"/>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123479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0191-4ADE-4080-B2F6-5EC855BE965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141E8BA-91E4-4627-AF02-30E9BF5D1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BAB99DA-2948-4DAE-A88B-6A6987942F67}"/>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02738761-55C7-4885-AC45-B44C07ABFBA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C8CE8EB-2042-452B-B936-40D796D89F1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017495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B1BA51-1152-4425-8C8F-D2C0CE8203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585F719-39B4-45E9-8C72-5AE88B99D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E3E60FC-F476-4673-B4F8-A09E9DEC8698}"/>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1412F053-AD96-44E8-8E37-557E4B3E265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10F3F0E-EFF4-410A-8A10-C9A0B85F4D6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863721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eft, 6 images right">
    <p:spTree>
      <p:nvGrpSpPr>
        <p:cNvPr id="1" name=""/>
        <p:cNvGrpSpPr/>
        <p:nvPr/>
      </p:nvGrpSpPr>
      <p:grpSpPr>
        <a:xfrm>
          <a:off x="0" y="0"/>
          <a:ext cx="0" cy="0"/>
          <a:chOff x="0" y="0"/>
          <a:chExt cx="0" cy="0"/>
        </a:xfrm>
      </p:grpSpPr>
      <p:sp>
        <p:nvSpPr>
          <p:cNvPr id="7" name="Bildplatzhalter 3">
            <a:extLst>
              <a:ext uri="{FF2B5EF4-FFF2-40B4-BE49-F238E27FC236}">
                <a16:creationId xmlns:a16="http://schemas.microsoft.com/office/drawing/2014/main" id="{0854348D-AEA6-2B40-9D29-E2FB5785A5DF}"/>
              </a:ext>
            </a:extLst>
          </p:cNvPr>
          <p:cNvSpPr>
            <a:spLocks noGrp="1"/>
          </p:cNvSpPr>
          <p:nvPr>
            <p:ph type="pic" sz="quarter" idx="24"/>
          </p:nvPr>
        </p:nvSpPr>
        <p:spPr>
          <a:xfrm>
            <a:off x="8832000" y="0"/>
            <a:ext cx="3360000" cy="2284800"/>
          </a:xfrm>
          <a:prstGeom prst="rect">
            <a:avLst/>
          </a:prstGeom>
          <a:ln w="3175">
            <a:solidFill>
              <a:schemeClr val="bg1"/>
            </a:solidFill>
          </a:ln>
        </p:spPr>
        <p:txBody>
          <a:bodyPr/>
          <a:lstStyle/>
          <a:p>
            <a:r>
              <a:rPr lang="en-US"/>
              <a:t>Click icon to add picture</a:t>
            </a:r>
            <a:endParaRPr lang="de-DE"/>
          </a:p>
        </p:txBody>
      </p:sp>
      <p:sp>
        <p:nvSpPr>
          <p:cNvPr id="2" name="Foliennummernplatzhalter 1">
            <a:extLst>
              <a:ext uri="{FF2B5EF4-FFF2-40B4-BE49-F238E27FC236}">
                <a16:creationId xmlns:a16="http://schemas.microsoft.com/office/drawing/2014/main" id="{3C49A934-44AD-E341-9A26-216B40114FF6}"/>
              </a:ext>
            </a:extLst>
          </p:cNvPr>
          <p:cNvSpPr>
            <a:spLocks noGrp="1"/>
          </p:cNvSpPr>
          <p:nvPr>
            <p:ph type="sldNum" sz="quarter" idx="10"/>
          </p:nvPr>
        </p:nvSpPr>
        <p:spPr>
          <a:xfrm>
            <a:off x="719667" y="6240001"/>
            <a:ext cx="1599691" cy="366183"/>
          </a:xfrm>
        </p:spPr>
        <p:txBody>
          <a:bodyPr/>
          <a:lstStyle>
            <a:lvl1pPr algn="l">
              <a:defRPr/>
            </a:lvl1pPr>
          </a:lstStyle>
          <a:p>
            <a:fld id="{4C9BCB9A-1FC9-B141-82B1-F720E2D6C81A}" type="slidenum">
              <a:rPr lang="de-DE" smtClean="0"/>
              <a:pPr/>
              <a:t>‹#›</a:t>
            </a:fld>
            <a:endParaRPr lang="de-DE" dirty="0"/>
          </a:p>
        </p:txBody>
      </p:sp>
      <p:sp>
        <p:nvSpPr>
          <p:cNvPr id="10" name="Textplatzhalter 9">
            <a:extLst>
              <a:ext uri="{FF2B5EF4-FFF2-40B4-BE49-F238E27FC236}">
                <a16:creationId xmlns:a16="http://schemas.microsoft.com/office/drawing/2014/main" id="{460BDEAF-6750-E24C-AB04-5E0BEBB2D51E}"/>
              </a:ext>
            </a:extLst>
          </p:cNvPr>
          <p:cNvSpPr>
            <a:spLocks noGrp="1"/>
          </p:cNvSpPr>
          <p:nvPr>
            <p:ph type="body" sz="quarter" idx="17"/>
          </p:nvPr>
        </p:nvSpPr>
        <p:spPr>
          <a:xfrm>
            <a:off x="719667" y="501579"/>
            <a:ext cx="4433155" cy="5520000"/>
          </a:xfrm>
          <a:prstGeom prst="rect">
            <a:avLst/>
          </a:prstGeom>
        </p:spPr>
        <p:txBody>
          <a:bodyPr lIns="0" tIns="0" rIns="0" bIns="0"/>
          <a:lstStyle>
            <a:lvl1pPr marL="0" indent="0">
              <a:buNone/>
              <a:defRPr sz="2400" b="1"/>
            </a:lvl1pPr>
          </a:lstStyle>
          <a:p>
            <a:pPr lvl="0"/>
            <a:r>
              <a:rPr lang="en-US"/>
              <a:t>Edit Master text styles</a:t>
            </a:r>
          </a:p>
        </p:txBody>
      </p:sp>
      <p:sp>
        <p:nvSpPr>
          <p:cNvPr id="9" name="Bildplatzhalter 3">
            <a:extLst>
              <a:ext uri="{FF2B5EF4-FFF2-40B4-BE49-F238E27FC236}">
                <a16:creationId xmlns:a16="http://schemas.microsoft.com/office/drawing/2014/main" id="{CD5EE2A1-B7C4-8E4C-B01C-2A2DD17C70E9}"/>
              </a:ext>
            </a:extLst>
          </p:cNvPr>
          <p:cNvSpPr>
            <a:spLocks noGrp="1"/>
          </p:cNvSpPr>
          <p:nvPr>
            <p:ph type="pic" sz="quarter" idx="21"/>
          </p:nvPr>
        </p:nvSpPr>
        <p:spPr>
          <a:xfrm>
            <a:off x="5472000" y="0"/>
            <a:ext cx="3360000" cy="2284800"/>
          </a:xfrm>
          <a:prstGeom prst="rect">
            <a:avLst/>
          </a:prstGeom>
          <a:ln w="3175">
            <a:solidFill>
              <a:schemeClr val="bg1"/>
            </a:solidFill>
          </a:ln>
        </p:spPr>
        <p:txBody>
          <a:bodyPr/>
          <a:lstStyle/>
          <a:p>
            <a:r>
              <a:rPr lang="en-US"/>
              <a:t>Click icon to add picture</a:t>
            </a:r>
            <a:endParaRPr lang="de-DE"/>
          </a:p>
        </p:txBody>
      </p:sp>
      <p:sp>
        <p:nvSpPr>
          <p:cNvPr id="5" name="Bildplatzhalter 3">
            <a:extLst>
              <a:ext uri="{FF2B5EF4-FFF2-40B4-BE49-F238E27FC236}">
                <a16:creationId xmlns:a16="http://schemas.microsoft.com/office/drawing/2014/main" id="{8BA540D2-7CA8-9C40-9C36-8521C96EE6A4}"/>
              </a:ext>
            </a:extLst>
          </p:cNvPr>
          <p:cNvSpPr>
            <a:spLocks noGrp="1"/>
          </p:cNvSpPr>
          <p:nvPr>
            <p:ph type="pic" sz="quarter" idx="22"/>
          </p:nvPr>
        </p:nvSpPr>
        <p:spPr>
          <a:xfrm>
            <a:off x="5472000" y="2286600"/>
            <a:ext cx="3360000" cy="2284800"/>
          </a:xfrm>
          <a:prstGeom prst="rect">
            <a:avLst/>
          </a:prstGeom>
          <a:ln w="3175">
            <a:solidFill>
              <a:schemeClr val="bg1"/>
            </a:solidFill>
          </a:ln>
        </p:spPr>
        <p:txBody>
          <a:bodyPr/>
          <a:lstStyle/>
          <a:p>
            <a:r>
              <a:rPr lang="en-US"/>
              <a:t>Click icon to add picture</a:t>
            </a:r>
            <a:endParaRPr lang="de-DE"/>
          </a:p>
        </p:txBody>
      </p:sp>
      <p:sp>
        <p:nvSpPr>
          <p:cNvPr id="6" name="Bildplatzhalter 3">
            <a:extLst>
              <a:ext uri="{FF2B5EF4-FFF2-40B4-BE49-F238E27FC236}">
                <a16:creationId xmlns:a16="http://schemas.microsoft.com/office/drawing/2014/main" id="{EDA76372-BB78-714F-AAA3-9E18F74A1B61}"/>
              </a:ext>
            </a:extLst>
          </p:cNvPr>
          <p:cNvSpPr>
            <a:spLocks noGrp="1"/>
          </p:cNvSpPr>
          <p:nvPr>
            <p:ph type="pic" sz="quarter" idx="23"/>
          </p:nvPr>
        </p:nvSpPr>
        <p:spPr>
          <a:xfrm>
            <a:off x="5472000" y="4571400"/>
            <a:ext cx="3360000" cy="2284800"/>
          </a:xfrm>
          <a:prstGeom prst="rect">
            <a:avLst/>
          </a:prstGeom>
          <a:ln w="3175">
            <a:solidFill>
              <a:schemeClr val="bg1"/>
            </a:solidFill>
          </a:ln>
        </p:spPr>
        <p:txBody>
          <a:bodyPr/>
          <a:lstStyle/>
          <a:p>
            <a:r>
              <a:rPr lang="en-US"/>
              <a:t>Click icon to add picture</a:t>
            </a:r>
            <a:endParaRPr lang="de-DE"/>
          </a:p>
        </p:txBody>
      </p:sp>
      <p:sp>
        <p:nvSpPr>
          <p:cNvPr id="8" name="Bildplatzhalter 3">
            <a:extLst>
              <a:ext uri="{FF2B5EF4-FFF2-40B4-BE49-F238E27FC236}">
                <a16:creationId xmlns:a16="http://schemas.microsoft.com/office/drawing/2014/main" id="{5ADA4B3B-6AB1-C14A-A6D3-EE8499CA8036}"/>
              </a:ext>
            </a:extLst>
          </p:cNvPr>
          <p:cNvSpPr>
            <a:spLocks noGrp="1"/>
          </p:cNvSpPr>
          <p:nvPr>
            <p:ph type="pic" sz="quarter" idx="25"/>
          </p:nvPr>
        </p:nvSpPr>
        <p:spPr>
          <a:xfrm>
            <a:off x="8832000" y="2286600"/>
            <a:ext cx="3360000" cy="2284800"/>
          </a:xfrm>
          <a:prstGeom prst="rect">
            <a:avLst/>
          </a:prstGeom>
          <a:ln w="3175">
            <a:solidFill>
              <a:schemeClr val="bg1"/>
            </a:solidFill>
          </a:ln>
        </p:spPr>
        <p:txBody>
          <a:bodyPr/>
          <a:lstStyle/>
          <a:p>
            <a:r>
              <a:rPr lang="en-US"/>
              <a:t>Click icon to add picture</a:t>
            </a:r>
            <a:endParaRPr lang="de-DE"/>
          </a:p>
        </p:txBody>
      </p:sp>
      <p:sp>
        <p:nvSpPr>
          <p:cNvPr id="11" name="Bildplatzhalter 3">
            <a:extLst>
              <a:ext uri="{FF2B5EF4-FFF2-40B4-BE49-F238E27FC236}">
                <a16:creationId xmlns:a16="http://schemas.microsoft.com/office/drawing/2014/main" id="{2C6996B1-CF9C-B548-A2EB-EC20FE2FA70B}"/>
              </a:ext>
            </a:extLst>
          </p:cNvPr>
          <p:cNvSpPr>
            <a:spLocks noGrp="1"/>
          </p:cNvSpPr>
          <p:nvPr>
            <p:ph type="pic" sz="quarter" idx="26"/>
          </p:nvPr>
        </p:nvSpPr>
        <p:spPr>
          <a:xfrm>
            <a:off x="8832000" y="4571400"/>
            <a:ext cx="3360000" cy="2284800"/>
          </a:xfrm>
          <a:prstGeom prst="rect">
            <a:avLst/>
          </a:prstGeom>
          <a:ln w="3175">
            <a:solidFill>
              <a:schemeClr val="bg1"/>
            </a:solidFill>
          </a:ln>
        </p:spPr>
        <p:txBody>
          <a:bodyPr/>
          <a:lstStyle/>
          <a:p>
            <a:r>
              <a:rPr lang="en-US"/>
              <a:t>Click icon to add picture</a:t>
            </a:r>
            <a:endParaRPr lang="de-DE"/>
          </a:p>
        </p:txBody>
      </p:sp>
    </p:spTree>
    <p:extLst>
      <p:ext uri="{BB962C8B-B14F-4D97-AF65-F5344CB8AC3E}">
        <p14:creationId xmlns:p14="http://schemas.microsoft.com/office/powerpoint/2010/main" val="3621902376"/>
      </p:ext>
    </p:extLst>
  </p:cSld>
  <p:clrMapOvr>
    <a:masterClrMapping/>
  </p:clrMapOvr>
  <p:extLst>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E703-E6D2-49FE-B2EC-7C81413E4D9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964831A-DB5C-4B68-977E-6E95D016BC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59FA0CD-9070-4A26-97CB-6483AD2A3E8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28569208-776F-43B9-B402-16853EAEBDD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12BAC49-4C8F-4F54-A189-9C3250EFB1D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67266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DA36-EAA1-43F8-B13A-CCC95177CA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57040E3-8941-4CC3-8B09-56BF18425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783D4-82A5-4279-89D6-B3228D5B777E}"/>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107A1857-3A00-4082-B977-A48812F0EEF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A6FC3C6-F00B-462E-BD81-5817D40309E8}"/>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77522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2BA9-377F-4321-8101-F45B3E27C58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DC47C7D-4E27-41AC-B666-6126F7FAB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C4CDA2C-8729-4CA0-9E6B-8226218D21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4A122B0B-8695-459C-BBD5-AB22C5131E72}"/>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788BC9D3-1364-40D7-BA98-2685387CE3E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D6E8E7D-689D-4C64-B238-D1581AB095F4}"/>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9042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C719-C09E-484E-AE3B-8EDA22EA3ABF}"/>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9D6F2C5-F292-47E3-9F81-6106417D7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E0236-AF8B-46A1-BB3B-70808150F2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00458521-1A5A-433C-A2C2-CD2F05747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C92CB-3659-43B0-8075-3E96AD80A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A7C8AD14-A3F3-452E-B62A-EF2F95787A00}"/>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8" name="Footer Placeholder 7">
            <a:extLst>
              <a:ext uri="{FF2B5EF4-FFF2-40B4-BE49-F238E27FC236}">
                <a16:creationId xmlns:a16="http://schemas.microsoft.com/office/drawing/2014/main" id="{33D5CDDA-7B89-492D-A757-B65499FEA0DE}"/>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A4349C7-13C4-486B-912E-B8191E11DA7E}"/>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12638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DC4D-9BFD-46D3-8145-CB243C999383}"/>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94793FD-BA73-44A1-8A79-ADF2ECD1CE3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4" name="Footer Placeholder 3">
            <a:extLst>
              <a:ext uri="{FF2B5EF4-FFF2-40B4-BE49-F238E27FC236}">
                <a16:creationId xmlns:a16="http://schemas.microsoft.com/office/drawing/2014/main" id="{24D120B8-3F22-4653-B2B5-448558F8FCA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E485DD9-7859-4F40-AC60-3EAB285A4A42}"/>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400090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9C499-1217-44E5-BE65-46F9C5047C89}"/>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3" name="Footer Placeholder 2">
            <a:extLst>
              <a:ext uri="{FF2B5EF4-FFF2-40B4-BE49-F238E27FC236}">
                <a16:creationId xmlns:a16="http://schemas.microsoft.com/office/drawing/2014/main" id="{ABEF8FF8-368A-4FB1-8A9B-648B1BFA0551}"/>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93965C5F-6DEC-4C52-B487-799EA51E8AEB}"/>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43379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0180-C6FD-4854-9102-B997C58A4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61E4B3B7-705F-4981-9402-A67ADDEA2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2451E6F-E230-4378-947E-061A288CA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B8627-9DFE-4BA6-9B36-95176577FA0E}"/>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B21E2B57-9772-4E67-B0F7-248E37841E5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585E55F-DB8F-4CFA-B1C0-442C223D8AB4}"/>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82849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A324-6815-4F6B-AC3B-136FD972A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4CD5C84-FC09-4E46-8D13-20BD00A6F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667CB9F4-736C-4B68-A24E-A98F21338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04E64-9ABE-4B54-9CEE-86330E22EFE5}"/>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DFABC95D-50A2-4F5E-A0B6-27BF275F16E9}"/>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28916FB-49EB-4F5A-8F4B-73196579EBCB}"/>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74733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A6C27-B660-47E1-8146-E3894446D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BE542D9-9124-4008-9D45-D22C19CE6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0072E55-B5E4-4C01-842C-595D5E1E8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4A7FA125-15FA-49B2-9DC6-9EAC6D689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447A28F-63C0-4E00-89AA-9D95A36AF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8A6DE-B9EC-40A5-ABED-58E739FCA6E2}" type="slidenum">
              <a:rPr lang="LID4096" smtClean="0"/>
              <a:t>‹#›</a:t>
            </a:fld>
            <a:endParaRPr lang="LID4096"/>
          </a:p>
        </p:txBody>
      </p:sp>
    </p:spTree>
    <p:extLst>
      <p:ext uri="{BB962C8B-B14F-4D97-AF65-F5344CB8AC3E}">
        <p14:creationId xmlns:p14="http://schemas.microsoft.com/office/powerpoint/2010/main" val="83743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https://www.youtube.com/embed/QQwtrWBwxQg?si=L82TYmU6euyulqfJ&amp;start=51"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imberlylthompson/Introduction-to-Causal-Modeling-for-Time-Series.git"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kimberlylthompson/Introduction-to-Causal-Modeling-for-Time-Series.git"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doi.org/10.1016/j.scitotenv.2022.154149" TargetMode="External"/><Relationship Id="rId3" Type="http://schemas.openxmlformats.org/officeDocument/2006/relationships/hyperlink" Target="https://youtu.be/QQwtrWBwxQg?si=E_VZqLC8Bj_uudN5" TargetMode="External"/><Relationship Id="rId7" Type="http://schemas.openxmlformats.org/officeDocument/2006/relationships/hyperlink" Target="https://doi.org/10.1890/14-1479.1" TargetMode="External"/><Relationship Id="rId2" Type="http://schemas.openxmlformats.org/officeDocument/2006/relationships/hyperlink" Target="https://youtu.be/fevurdpiRYg?si=qw7mSwLTIrAgqvyz" TargetMode="External"/><Relationship Id="rId1" Type="http://schemas.openxmlformats.org/officeDocument/2006/relationships/slideLayout" Target="../slideLayouts/slideLayout7.xml"/><Relationship Id="rId6" Type="http://schemas.openxmlformats.org/officeDocument/2006/relationships/hyperlink" Target="https://doi.org/10.1007/s11284-017-1469-9" TargetMode="External"/><Relationship Id="rId5" Type="http://schemas.openxmlformats.org/officeDocument/2006/relationships/hyperlink" Target="https://doi.org/10.1051/alr/2023018" TargetMode="External"/><Relationship Id="rId10" Type="http://schemas.openxmlformats.org/officeDocument/2006/relationships/hyperlink" Target="https://doi.org/10.7554/eLife.72518" TargetMode="External"/><Relationship Id="rId4" Type="http://schemas.openxmlformats.org/officeDocument/2006/relationships/hyperlink" Target="https://youtu.be/NrFdIz-D2yM?si=J-RFZtRDIB7aKWL_" TargetMode="External"/><Relationship Id="rId9" Type="http://schemas.openxmlformats.org/officeDocument/2006/relationships/hyperlink" Target="https://doi.org/10.1126/science.122707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281C-8CE3-42B3-8C28-9BFDF3670BF5}"/>
              </a:ext>
            </a:extLst>
          </p:cNvPr>
          <p:cNvSpPr txBox="1"/>
          <p:nvPr/>
        </p:nvSpPr>
        <p:spPr>
          <a:xfrm>
            <a:off x="750626" y="1675386"/>
            <a:ext cx="10690748" cy="5016758"/>
          </a:xfrm>
          <a:prstGeom prst="rect">
            <a:avLst/>
          </a:prstGeom>
          <a:noFill/>
        </p:spPr>
        <p:txBody>
          <a:bodyPr wrap="none" rtlCol="0">
            <a:spAutoFit/>
          </a:bodyPr>
          <a:lstStyle/>
          <a:p>
            <a:pPr algn="ctr"/>
            <a:r>
              <a:rPr lang="en-US" sz="4000" b="1" dirty="0"/>
              <a:t>Introduction to Causal Modeling with Time Series</a:t>
            </a:r>
          </a:p>
          <a:p>
            <a:pPr algn="ctr"/>
            <a:endParaRPr lang="en-US" sz="2800" dirty="0"/>
          </a:p>
          <a:p>
            <a:pPr algn="ctr"/>
            <a:endParaRPr lang="en-US" sz="2800" dirty="0"/>
          </a:p>
          <a:p>
            <a:pPr algn="ctr"/>
            <a:endParaRPr lang="en-US" sz="2800" dirty="0"/>
          </a:p>
          <a:p>
            <a:pPr algn="ctr"/>
            <a:endParaRPr lang="en-US" sz="2800" dirty="0"/>
          </a:p>
          <a:p>
            <a:pPr algn="ctr"/>
            <a:r>
              <a:rPr lang="en-US" sz="2800" dirty="0"/>
              <a:t>April 16, 2025</a:t>
            </a:r>
          </a:p>
          <a:p>
            <a:pPr algn="ctr"/>
            <a:endParaRPr lang="en-US" sz="2800" dirty="0"/>
          </a:p>
          <a:p>
            <a:pPr algn="ctr"/>
            <a:r>
              <a:rPr lang="en-US" sz="2800" dirty="0"/>
              <a:t>Dr. Kimberly Thompson</a:t>
            </a:r>
          </a:p>
          <a:p>
            <a:pPr algn="ctr"/>
            <a:r>
              <a:rPr lang="en-US" sz="2800" dirty="0"/>
              <a:t>Postdoctoral Researcher</a:t>
            </a:r>
          </a:p>
          <a:p>
            <a:pPr algn="ctr"/>
            <a:r>
              <a:rPr lang="en-US" sz="2800" dirty="0"/>
              <a:t>German Centre for Integrative Biodiversity Research</a:t>
            </a:r>
          </a:p>
          <a:p>
            <a:pPr algn="ctr"/>
            <a:r>
              <a:rPr lang="en-US" sz="2800" dirty="0"/>
              <a:t>Kimberly.thompson@idiv.de</a:t>
            </a:r>
          </a:p>
        </p:txBody>
      </p:sp>
      <p:pic>
        <p:nvPicPr>
          <p:cNvPr id="9" name="Picture 8">
            <a:extLst>
              <a:ext uri="{FF2B5EF4-FFF2-40B4-BE49-F238E27FC236}">
                <a16:creationId xmlns:a16="http://schemas.microsoft.com/office/drawing/2014/main" id="{A22945D0-6564-4454-B562-D7C4BAE8BC4F}"/>
              </a:ext>
            </a:extLst>
          </p:cNvPr>
          <p:cNvPicPr>
            <a:picLocks noChangeAspect="1"/>
          </p:cNvPicPr>
          <p:nvPr/>
        </p:nvPicPr>
        <p:blipFill>
          <a:blip r:embed="rId2"/>
          <a:stretch>
            <a:fillRect/>
          </a:stretch>
        </p:blipFill>
        <p:spPr>
          <a:xfrm>
            <a:off x="2312188" y="0"/>
            <a:ext cx="7567623" cy="6858000"/>
          </a:xfrm>
          <a:prstGeom prst="rect">
            <a:avLst/>
          </a:prstGeom>
        </p:spPr>
      </p:pic>
    </p:spTree>
    <p:extLst>
      <p:ext uri="{BB962C8B-B14F-4D97-AF65-F5344CB8AC3E}">
        <p14:creationId xmlns:p14="http://schemas.microsoft.com/office/powerpoint/2010/main" val="256721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33850-DFCA-4DEF-9B1A-853B1129E89C}"/>
              </a:ext>
            </a:extLst>
          </p:cNvPr>
          <p:cNvPicPr>
            <a:picLocks noChangeAspect="1"/>
          </p:cNvPicPr>
          <p:nvPr/>
        </p:nvPicPr>
        <p:blipFill>
          <a:blip r:embed="rId3"/>
          <a:stretch>
            <a:fillRect/>
          </a:stretch>
        </p:blipFill>
        <p:spPr>
          <a:xfrm>
            <a:off x="5318179" y="1691526"/>
            <a:ext cx="6807146" cy="3908085"/>
          </a:xfrm>
          <a:prstGeom prst="rect">
            <a:avLst/>
          </a:prstGeom>
        </p:spPr>
      </p:pic>
      <p:sp>
        <p:nvSpPr>
          <p:cNvPr id="4" name="TextBox 3">
            <a:extLst>
              <a:ext uri="{FF2B5EF4-FFF2-40B4-BE49-F238E27FC236}">
                <a16:creationId xmlns:a16="http://schemas.microsoft.com/office/drawing/2014/main" id="{B5CBE6D2-FA20-44AE-9C1E-17739E7C8806}"/>
              </a:ext>
            </a:extLst>
          </p:cNvPr>
          <p:cNvSpPr txBox="1"/>
          <p:nvPr/>
        </p:nvSpPr>
        <p:spPr>
          <a:xfrm>
            <a:off x="4419580" y="53151"/>
            <a:ext cx="3352841" cy="646331"/>
          </a:xfrm>
          <a:prstGeom prst="rect">
            <a:avLst/>
          </a:prstGeom>
          <a:noFill/>
        </p:spPr>
        <p:txBody>
          <a:bodyPr wrap="none" rtlCol="0">
            <a:spAutoFit/>
          </a:bodyPr>
          <a:lstStyle/>
          <a:p>
            <a:r>
              <a:rPr lang="en-US" sz="3600" dirty="0" err="1">
                <a:cs typeface="Arial" panose="020B0604020202020204" pitchFamily="34" charset="0"/>
              </a:rPr>
              <a:t>Takens</a:t>
            </a:r>
            <a:r>
              <a:rPr lang="en-US" sz="3600" dirty="0">
                <a:cs typeface="Arial" panose="020B0604020202020204" pitchFamily="34" charset="0"/>
              </a:rPr>
              <a:t>’ Theorem</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7B276645-72C5-4032-88AE-1649A0DDFC53}"/>
              </a:ext>
            </a:extLst>
          </p:cNvPr>
          <p:cNvSpPr txBox="1"/>
          <p:nvPr/>
        </p:nvSpPr>
        <p:spPr>
          <a:xfrm>
            <a:off x="146641" y="2275598"/>
            <a:ext cx="5050465"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We can reconstruct a shadow version of the original manifold with only one of the time series from the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Lagged versions of the time series </a:t>
            </a:r>
          </a:p>
        </p:txBody>
      </p:sp>
    </p:spTree>
    <p:extLst>
      <p:ext uri="{BB962C8B-B14F-4D97-AF65-F5344CB8AC3E}">
        <p14:creationId xmlns:p14="http://schemas.microsoft.com/office/powerpoint/2010/main" val="21033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08566966-EFEB-41E2-9953-E0CD4C95F449}"/>
              </a:ext>
            </a:extLst>
          </p:cNvPr>
          <p:cNvPicPr>
            <a:picLocks noRot="1" noChangeAspect="1"/>
          </p:cNvPicPr>
          <p:nvPr>
            <a:videoFile r:link="rId1"/>
          </p:nvPr>
        </p:nvPicPr>
        <p:blipFill>
          <a:blip r:embed="rId4"/>
          <a:stretch>
            <a:fillRect/>
          </a:stretch>
        </p:blipFill>
        <p:spPr>
          <a:xfrm>
            <a:off x="4989068" y="1561222"/>
            <a:ext cx="7075340" cy="3979879"/>
          </a:xfrm>
          <a:prstGeom prst="rect">
            <a:avLst/>
          </a:prstGeom>
        </p:spPr>
      </p:pic>
      <p:sp>
        <p:nvSpPr>
          <p:cNvPr id="4" name="TextBox 3">
            <a:extLst>
              <a:ext uri="{FF2B5EF4-FFF2-40B4-BE49-F238E27FC236}">
                <a16:creationId xmlns:a16="http://schemas.microsoft.com/office/drawing/2014/main" id="{87BCDAB7-7DDB-4C58-A7B1-061D75B61BF9}"/>
              </a:ext>
            </a:extLst>
          </p:cNvPr>
          <p:cNvSpPr txBox="1"/>
          <p:nvPr/>
        </p:nvSpPr>
        <p:spPr>
          <a:xfrm>
            <a:off x="4419580" y="53151"/>
            <a:ext cx="3352841" cy="646331"/>
          </a:xfrm>
          <a:prstGeom prst="rect">
            <a:avLst/>
          </a:prstGeom>
          <a:noFill/>
        </p:spPr>
        <p:txBody>
          <a:bodyPr wrap="none" rtlCol="0">
            <a:spAutoFit/>
          </a:bodyPr>
          <a:lstStyle/>
          <a:p>
            <a:r>
              <a:rPr lang="en-US" sz="3600" dirty="0" err="1">
                <a:cs typeface="Arial" panose="020B0604020202020204" pitchFamily="34" charset="0"/>
              </a:rPr>
              <a:t>Takens</a:t>
            </a:r>
            <a:r>
              <a:rPr lang="en-US" sz="3600" dirty="0">
                <a:cs typeface="Arial" panose="020B0604020202020204" pitchFamily="34" charset="0"/>
              </a:rPr>
              <a:t>’ Theorem</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1FFF04BB-EB91-4A72-A262-B5D120CBD4D0}"/>
              </a:ext>
            </a:extLst>
          </p:cNvPr>
          <p:cNvSpPr txBox="1"/>
          <p:nvPr/>
        </p:nvSpPr>
        <p:spPr>
          <a:xfrm>
            <a:off x="127592" y="1561222"/>
            <a:ext cx="4572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Reconstructing the original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Reconstruction preserves essential mathematical properties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Represents a 1:1 mapping between the original system and the reconstructed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can recover states of the original dynamic system by using lags of just a single time series without any other assumptions</a:t>
            </a:r>
          </a:p>
        </p:txBody>
      </p:sp>
      <p:sp>
        <p:nvSpPr>
          <p:cNvPr id="3" name="TextBox 2">
            <a:extLst>
              <a:ext uri="{FF2B5EF4-FFF2-40B4-BE49-F238E27FC236}">
                <a16:creationId xmlns:a16="http://schemas.microsoft.com/office/drawing/2014/main" id="{6AF5E285-B8D1-4FE5-923B-65405EA519F8}"/>
              </a:ext>
            </a:extLst>
          </p:cNvPr>
          <p:cNvSpPr txBox="1"/>
          <p:nvPr/>
        </p:nvSpPr>
        <p:spPr>
          <a:xfrm>
            <a:off x="467833" y="5766255"/>
            <a:ext cx="11596575" cy="923330"/>
          </a:xfrm>
          <a:prstGeom prst="rect">
            <a:avLst/>
          </a:prstGeom>
          <a:solidFill>
            <a:schemeClr val="accent1">
              <a:lumMod val="50000"/>
            </a:schemeClr>
          </a:solidFill>
        </p:spPr>
        <p:txBody>
          <a:bodyPr wrap="square" rtlCol="0">
            <a:spAutoFit/>
          </a:bodyPr>
          <a:lstStyle/>
          <a:p>
            <a:pPr algn="ctr"/>
            <a:r>
              <a:rPr lang="en-US" b="1" dirty="0">
                <a:solidFill>
                  <a:schemeClr val="bg1"/>
                </a:solidFill>
              </a:rPr>
              <a:t>Why does this work?</a:t>
            </a:r>
          </a:p>
          <a:p>
            <a:pPr algn="ctr"/>
            <a:r>
              <a:rPr lang="en-US" dirty="0">
                <a:solidFill>
                  <a:schemeClr val="bg1"/>
                </a:solidFill>
              </a:rPr>
              <a:t>Because time series are sequential observations of the system behavior, information about the rules that govern system behavior is therefore encoded in each time series.</a:t>
            </a:r>
            <a:endParaRPr lang="LID4096" dirty="0">
              <a:solidFill>
                <a:schemeClr val="bg1"/>
              </a:solidFill>
            </a:endParaRPr>
          </a:p>
        </p:txBody>
      </p:sp>
    </p:spTree>
    <p:extLst>
      <p:ext uri="{BB962C8B-B14F-4D97-AF65-F5344CB8AC3E}">
        <p14:creationId xmlns:p14="http://schemas.microsoft.com/office/powerpoint/2010/main" val="25639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video>
              <p:cMediaNode>
                <p:cTn id="28" fill="hold" display="0">
                  <p:stCondLst>
                    <p:cond delay="indefinite"/>
                  </p:stCondLst>
                </p:cTn>
                <p:tgtEl>
                  <p:spTgt spid="2"/>
                </p:tgtEl>
              </p:cMediaNode>
            </p:video>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CBE6D2-FA20-44AE-9C1E-17739E7C8806}"/>
              </a:ext>
            </a:extLst>
          </p:cNvPr>
          <p:cNvSpPr txBox="1"/>
          <p:nvPr/>
        </p:nvSpPr>
        <p:spPr>
          <a:xfrm>
            <a:off x="3532125" y="0"/>
            <a:ext cx="5127750" cy="646331"/>
          </a:xfrm>
          <a:prstGeom prst="rect">
            <a:avLst/>
          </a:prstGeom>
          <a:noFill/>
        </p:spPr>
        <p:txBody>
          <a:bodyPr wrap="none" rtlCol="0">
            <a:spAutoFit/>
          </a:bodyPr>
          <a:lstStyle/>
          <a:p>
            <a:r>
              <a:rPr lang="en-US" sz="3600" dirty="0">
                <a:cs typeface="Arial" panose="020B0604020202020204" pitchFamily="34" charset="0"/>
              </a:rPr>
              <a:t>When wouldn’t this work?</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7B276645-72C5-4032-88AE-1649A0DDFC53}"/>
              </a:ext>
            </a:extLst>
          </p:cNvPr>
          <p:cNvSpPr txBox="1"/>
          <p:nvPr/>
        </p:nvSpPr>
        <p:spPr>
          <a:xfrm>
            <a:off x="561311" y="1116649"/>
            <a:ext cx="11325889"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the system does not require a high-dimensional space to describe its dynamics</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Given the complexity of most aspects of the world, the majority of systems in ecology, environmental sciences, economics, etc. require a high-dimensional space to adequately capture system dynamics </a:t>
            </a:r>
          </a:p>
          <a:p>
            <a:pPr lvl="1"/>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the system is purely stochastic</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Variables in the state space must have some kind of deterministic relationship and not be solely random</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the system is linear</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Typically, if a system requires a high-dimensional space to describe it’s dynamics, it would not be linear; however, it’s worth emphasizing that EDM is designed for nonlinear dynamical systems</a:t>
            </a:r>
          </a:p>
        </p:txBody>
      </p:sp>
    </p:spTree>
    <p:extLst>
      <p:ext uri="{BB962C8B-B14F-4D97-AF65-F5344CB8AC3E}">
        <p14:creationId xmlns:p14="http://schemas.microsoft.com/office/powerpoint/2010/main" val="43225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9B96E-C3C8-4102-BD0B-F61440637BE2}"/>
              </a:ext>
            </a:extLst>
          </p:cNvPr>
          <p:cNvPicPr>
            <a:picLocks noChangeAspect="1"/>
          </p:cNvPicPr>
          <p:nvPr/>
        </p:nvPicPr>
        <p:blipFill>
          <a:blip r:embed="rId3"/>
          <a:stretch>
            <a:fillRect/>
          </a:stretch>
        </p:blipFill>
        <p:spPr>
          <a:xfrm>
            <a:off x="4478326" y="890845"/>
            <a:ext cx="7573432" cy="5820587"/>
          </a:xfrm>
          <a:prstGeom prst="rect">
            <a:avLst/>
          </a:prstGeom>
        </p:spPr>
      </p:pic>
      <p:sp>
        <p:nvSpPr>
          <p:cNvPr id="3" name="Oval 2">
            <a:extLst>
              <a:ext uri="{FF2B5EF4-FFF2-40B4-BE49-F238E27FC236}">
                <a16:creationId xmlns:a16="http://schemas.microsoft.com/office/drawing/2014/main" id="{E5F86D64-4697-4271-A583-63E59748087C}"/>
              </a:ext>
            </a:extLst>
          </p:cNvPr>
          <p:cNvSpPr/>
          <p:nvPr/>
        </p:nvSpPr>
        <p:spPr>
          <a:xfrm>
            <a:off x="9175898" y="5794744"/>
            <a:ext cx="318977" cy="3402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Oval 3">
            <a:extLst>
              <a:ext uri="{FF2B5EF4-FFF2-40B4-BE49-F238E27FC236}">
                <a16:creationId xmlns:a16="http://schemas.microsoft.com/office/drawing/2014/main" id="{A607D0D9-81E5-42BA-9E9D-0AA6CC34DB51}"/>
              </a:ext>
            </a:extLst>
          </p:cNvPr>
          <p:cNvSpPr/>
          <p:nvPr/>
        </p:nvSpPr>
        <p:spPr>
          <a:xfrm>
            <a:off x="4851991" y="5585636"/>
            <a:ext cx="318977" cy="3402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92979C2F-E1F2-4E99-8579-F0F7C222CCE2}"/>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7" name="TextBox 6">
            <a:extLst>
              <a:ext uri="{FF2B5EF4-FFF2-40B4-BE49-F238E27FC236}">
                <a16:creationId xmlns:a16="http://schemas.microsoft.com/office/drawing/2014/main" id="{BDEB120F-98CA-411F-8127-C8909FD1F413}"/>
              </a:ext>
            </a:extLst>
          </p:cNvPr>
          <p:cNvSpPr txBox="1"/>
          <p:nvPr/>
        </p:nvSpPr>
        <p:spPr>
          <a:xfrm>
            <a:off x="127592" y="1561222"/>
            <a:ext cx="4350734" cy="4606389"/>
          </a:xfrm>
          <a:prstGeom prst="rect">
            <a:avLst/>
          </a:prstGeom>
          <a:noFill/>
        </p:spPr>
        <p:txBody>
          <a:bodyPr wrap="square" rtlCol="0">
            <a:spAutoFit/>
          </a:bodyPr>
          <a:lstStyle/>
          <a:p>
            <a:pPr marL="342900" indent="-342900">
              <a:buFont typeface="Arial" panose="020B0604020202020204" pitchFamily="34" charset="0"/>
              <a:buChar char="•"/>
            </a:pPr>
            <a:r>
              <a:rPr lang="en-US" sz="2000" dirty="0"/>
              <a:t>Another reconstruction using 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M</a:t>
            </a:r>
            <a:r>
              <a:rPr lang="en-US" sz="2000" baseline="-25000" dirty="0"/>
              <a:t>X</a:t>
            </a:r>
            <a:r>
              <a:rPr lang="en-US" sz="2000" dirty="0"/>
              <a:t> and M</a:t>
            </a:r>
            <a:r>
              <a:rPr lang="en-US" sz="2000" baseline="-25000" dirty="0"/>
              <a:t>Y</a:t>
            </a:r>
            <a:r>
              <a:rPr lang="en-US" sz="2000" dirty="0"/>
              <a:t> map 1:1 to 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means that M</a:t>
            </a:r>
            <a:r>
              <a:rPr lang="en-US" sz="2000" baseline="-25000" dirty="0"/>
              <a:t>X</a:t>
            </a:r>
            <a:r>
              <a:rPr lang="en-US" sz="2000" dirty="0"/>
              <a:t> and M</a:t>
            </a:r>
            <a:r>
              <a:rPr lang="en-US" sz="2000" baseline="-25000" dirty="0"/>
              <a:t>Y</a:t>
            </a:r>
            <a:r>
              <a:rPr lang="en-US" sz="2000" dirty="0"/>
              <a:t> also map 1:1 to each other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Points that are nearby on M</a:t>
            </a:r>
            <a:r>
              <a:rPr lang="en-US" sz="2000" baseline="-25000" dirty="0"/>
              <a:t>Y </a:t>
            </a:r>
            <a:r>
              <a:rPr lang="en-US" sz="2000" dirty="0"/>
              <a:t>also correspond to points that are nearby on M</a:t>
            </a:r>
            <a:r>
              <a:rPr lang="en-US" sz="2000" baseline="-25000" dirty="0"/>
              <a:t>X</a:t>
            </a:r>
          </a:p>
          <a:p>
            <a:pPr marL="342900" indent="-342900">
              <a:buFont typeface="Arial" panose="020B0604020202020204" pitchFamily="34" charset="0"/>
              <a:buChar char="•"/>
            </a:pPr>
            <a:endParaRPr lang="en-US" sz="2000" baseline="-25000" dirty="0"/>
          </a:p>
          <a:p>
            <a:pPr marL="342900" indent="-342900">
              <a:buFont typeface="Arial" panose="020B0604020202020204" pitchFamily="34" charset="0"/>
              <a:buChar char="•"/>
            </a:pPr>
            <a:r>
              <a:rPr lang="en-US" sz="2000" dirty="0"/>
              <a:t>We can use this property of 1:1 mapping to determine if two time series variables come from the same dynamic system</a:t>
            </a:r>
          </a:p>
        </p:txBody>
      </p:sp>
      <p:sp>
        <p:nvSpPr>
          <p:cNvPr id="8" name="TextBox 7">
            <a:extLst>
              <a:ext uri="{FF2B5EF4-FFF2-40B4-BE49-F238E27FC236}">
                <a16:creationId xmlns:a16="http://schemas.microsoft.com/office/drawing/2014/main" id="{29E6E202-3225-4463-84B1-2CC42857EBEB}"/>
              </a:ext>
            </a:extLst>
          </p:cNvPr>
          <p:cNvSpPr txBox="1"/>
          <p:nvPr/>
        </p:nvSpPr>
        <p:spPr>
          <a:xfrm>
            <a:off x="140242" y="6167611"/>
            <a:ext cx="4091516" cy="369332"/>
          </a:xfrm>
          <a:prstGeom prst="rect">
            <a:avLst/>
          </a:prstGeom>
          <a:solidFill>
            <a:schemeClr val="tx1"/>
          </a:solidFill>
        </p:spPr>
        <p:txBody>
          <a:bodyPr wrap="square" rtlCol="0">
            <a:spAutoFit/>
          </a:bodyPr>
          <a:lstStyle/>
          <a:p>
            <a:pPr algn="ctr"/>
            <a:r>
              <a:rPr lang="en-US" b="1" dirty="0">
                <a:solidFill>
                  <a:srgbClr val="92D050"/>
                </a:solidFill>
              </a:rPr>
              <a:t>and are thus CAUSALLY RELATED</a:t>
            </a:r>
            <a:endParaRPr lang="LID4096" b="1" dirty="0">
              <a:solidFill>
                <a:srgbClr val="92D050"/>
              </a:solidFill>
            </a:endParaRPr>
          </a:p>
        </p:txBody>
      </p:sp>
      <p:cxnSp>
        <p:nvCxnSpPr>
          <p:cNvPr id="10" name="Straight Connector 9">
            <a:extLst>
              <a:ext uri="{FF2B5EF4-FFF2-40B4-BE49-F238E27FC236}">
                <a16:creationId xmlns:a16="http://schemas.microsoft.com/office/drawing/2014/main" id="{1004696E-2D92-4BA5-84A2-4C100A9FFC50}"/>
              </a:ext>
            </a:extLst>
          </p:cNvPr>
          <p:cNvCxnSpPr>
            <a:cxnSpLocks/>
          </p:cNvCxnSpPr>
          <p:nvPr/>
        </p:nvCxnSpPr>
        <p:spPr>
          <a:xfrm>
            <a:off x="5026987" y="5751877"/>
            <a:ext cx="4277787" cy="24698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8C1E2C-03EA-4180-867E-E2A00ECC2FD8}"/>
              </a:ext>
            </a:extLst>
          </p:cNvPr>
          <p:cNvSpPr/>
          <p:nvPr/>
        </p:nvSpPr>
        <p:spPr>
          <a:xfrm>
            <a:off x="1743655" y="1229802"/>
            <a:ext cx="5120640" cy="860255"/>
          </a:xfrm>
          <a:prstGeom prst="rect">
            <a:avLst/>
          </a:prstGeom>
          <a:solidFill>
            <a:srgbClr val="328FAC"/>
          </a:solidFill>
          <a:ln>
            <a:noFill/>
          </a:ln>
          <a:effectLst/>
        </p:spPr>
        <p:txBody>
          <a:bodyPr rtlCol="0" anchor="ctr"/>
          <a:lstStyle/>
          <a:p>
            <a:pPr algn="ctr"/>
            <a:endParaRPr lang="LID4096" sz="2133" dirty="0"/>
          </a:p>
        </p:txBody>
      </p:sp>
      <p:sp>
        <p:nvSpPr>
          <p:cNvPr id="5" name="TextBox 4">
            <a:extLst>
              <a:ext uri="{FF2B5EF4-FFF2-40B4-BE49-F238E27FC236}">
                <a16:creationId xmlns:a16="http://schemas.microsoft.com/office/drawing/2014/main" id="{D0782007-3D35-4B5F-A39D-23549BCB5AA1}"/>
              </a:ext>
            </a:extLst>
          </p:cNvPr>
          <p:cNvSpPr txBox="1"/>
          <p:nvPr/>
        </p:nvSpPr>
        <p:spPr>
          <a:xfrm>
            <a:off x="411157" y="1361843"/>
            <a:ext cx="7818444" cy="4647426"/>
          </a:xfrm>
          <a:prstGeom prst="rect">
            <a:avLst/>
          </a:prstGeom>
          <a:noFill/>
        </p:spPr>
        <p:txBody>
          <a:bodyPr wrap="square" rtlCol="0">
            <a:spAutoFit/>
          </a:bodyPr>
          <a:lstStyle/>
          <a:p>
            <a:pPr algn="ctr"/>
            <a:r>
              <a:rPr lang="en-US" sz="3200" dirty="0">
                <a:solidFill>
                  <a:srgbClr val="FED426"/>
                </a:solidFill>
                <a:cs typeface="Arial" panose="020B0604020202020204" pitchFamily="34" charset="0"/>
                <a:sym typeface="Wingdings" panose="05000000000000000000" pitchFamily="2" charset="2"/>
              </a:rPr>
              <a:t>X            Y</a:t>
            </a:r>
          </a:p>
          <a:p>
            <a:pPr marL="285744" indent="-285744">
              <a:buFont typeface="Arial" panose="020B0604020202020204" pitchFamily="34" charset="0"/>
              <a:buChar char="•"/>
            </a:pPr>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Y time series (effect) contains information about the X time series (cause)</a:t>
            </a:r>
          </a:p>
          <a:p>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X (cause) can therefore be predicted from Y (effect)</a:t>
            </a:r>
          </a:p>
          <a:p>
            <a:pPr marL="285744" indent="-285744">
              <a:buFont typeface="Arial" panose="020B0604020202020204" pitchFamily="34" charset="0"/>
              <a:buChar char="•"/>
            </a:pPr>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How well do the nearest neighbors at a point on M</a:t>
            </a:r>
            <a:r>
              <a:rPr lang="en-US" sz="2400" baseline="-25000" dirty="0">
                <a:cs typeface="Arial" panose="020B0604020202020204" pitchFamily="34" charset="0"/>
              </a:rPr>
              <a:t>y</a:t>
            </a:r>
            <a:r>
              <a:rPr lang="en-US" sz="2400" dirty="0">
                <a:cs typeface="Arial" panose="020B0604020202020204" pitchFamily="34" charset="0"/>
              </a:rPr>
              <a:t> predict the corresponding point on M</a:t>
            </a:r>
            <a:r>
              <a:rPr lang="en-US" sz="2400" baseline="-25000" dirty="0">
                <a:cs typeface="Arial" panose="020B0604020202020204" pitchFamily="34" charset="0"/>
              </a:rPr>
              <a:t>x</a:t>
            </a:r>
            <a:r>
              <a:rPr lang="en-US" sz="2400" dirty="0">
                <a:cs typeface="Arial" panose="020B0604020202020204" pitchFamily="34" charset="0"/>
              </a:rPr>
              <a:t>?</a:t>
            </a:r>
            <a:endParaRPr lang="en-US" sz="2400" baseline="-25000" dirty="0">
              <a:cs typeface="Arial" panose="020B0604020202020204" pitchFamily="34" charset="0"/>
            </a:endParaRPr>
          </a:p>
          <a:p>
            <a:pPr marL="285744" indent="-285744">
              <a:buFont typeface="Arial" panose="020B0604020202020204" pitchFamily="34" charset="0"/>
              <a:buChar char="•"/>
            </a:pPr>
            <a:endParaRPr lang="en-US" sz="2400" dirty="0">
              <a:cs typeface="Arial" panose="020B0604020202020204" pitchFamily="34" charset="0"/>
            </a:endParaRPr>
          </a:p>
          <a:p>
            <a:pPr marL="214313" indent="-214313">
              <a:buFont typeface="Arial" panose="020B0604020202020204" pitchFamily="34" charset="0"/>
              <a:buChar char="•"/>
            </a:pPr>
            <a:r>
              <a:rPr lang="en-US" sz="2400" dirty="0">
                <a:cs typeface="Arial" panose="020B0604020202020204" pitchFamily="34" charset="0"/>
              </a:rPr>
              <a:t>The accuracy of this prediction can be used to assess causality</a:t>
            </a:r>
          </a:p>
        </p:txBody>
      </p:sp>
      <p:sp>
        <p:nvSpPr>
          <p:cNvPr id="4" name="Rectangle 3">
            <a:extLst>
              <a:ext uri="{FF2B5EF4-FFF2-40B4-BE49-F238E27FC236}">
                <a16:creationId xmlns:a16="http://schemas.microsoft.com/office/drawing/2014/main" id="{9B9C3054-5CFC-4213-906A-C23C2B5721A8}"/>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Convergent Cross Mapping</a:t>
            </a:r>
            <a:endParaRPr lang="LID4096" sz="3600" dirty="0"/>
          </a:p>
        </p:txBody>
      </p:sp>
      <p:pic>
        <p:nvPicPr>
          <p:cNvPr id="2" name="Picture 1">
            <a:extLst>
              <a:ext uri="{FF2B5EF4-FFF2-40B4-BE49-F238E27FC236}">
                <a16:creationId xmlns:a16="http://schemas.microsoft.com/office/drawing/2014/main" id="{0B607EC0-7DB7-4F3F-A3AF-1449760509CE}"/>
              </a:ext>
            </a:extLst>
          </p:cNvPr>
          <p:cNvPicPr>
            <a:picLocks noChangeAspect="1"/>
          </p:cNvPicPr>
          <p:nvPr/>
        </p:nvPicPr>
        <p:blipFill>
          <a:blip r:embed="rId3"/>
          <a:stretch>
            <a:fillRect/>
          </a:stretch>
        </p:blipFill>
        <p:spPr>
          <a:xfrm>
            <a:off x="8446696" y="2372358"/>
            <a:ext cx="3521784" cy="2707974"/>
          </a:xfrm>
          <a:prstGeom prst="rect">
            <a:avLst/>
          </a:prstGeom>
        </p:spPr>
      </p:pic>
    </p:spTree>
    <p:extLst>
      <p:ext uri="{BB962C8B-B14F-4D97-AF65-F5344CB8AC3E}">
        <p14:creationId xmlns:p14="http://schemas.microsoft.com/office/powerpoint/2010/main" val="2020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BEA193-4E5B-40E6-A8DE-D5A405378BA1}"/>
              </a:ext>
            </a:extLst>
          </p:cNvPr>
          <p:cNvPicPr>
            <a:picLocks noChangeAspect="1"/>
          </p:cNvPicPr>
          <p:nvPr/>
        </p:nvPicPr>
        <p:blipFill>
          <a:blip r:embed="rId3"/>
          <a:stretch>
            <a:fillRect/>
          </a:stretch>
        </p:blipFill>
        <p:spPr>
          <a:xfrm>
            <a:off x="237621" y="799883"/>
            <a:ext cx="11954379" cy="5155752"/>
          </a:xfrm>
          <a:prstGeom prst="rect">
            <a:avLst/>
          </a:prstGeom>
        </p:spPr>
      </p:pic>
      <p:cxnSp>
        <p:nvCxnSpPr>
          <p:cNvPr id="4" name="Straight Arrow Connector 3">
            <a:extLst>
              <a:ext uri="{FF2B5EF4-FFF2-40B4-BE49-F238E27FC236}">
                <a16:creationId xmlns:a16="http://schemas.microsoft.com/office/drawing/2014/main" id="{D7B21545-4A9F-4EFF-BA88-90875C78046E}"/>
              </a:ext>
            </a:extLst>
          </p:cNvPr>
          <p:cNvCxnSpPr>
            <a:cxnSpLocks/>
          </p:cNvCxnSpPr>
          <p:nvPr/>
        </p:nvCxnSpPr>
        <p:spPr>
          <a:xfrm>
            <a:off x="288759" y="2959768"/>
            <a:ext cx="0" cy="926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A2876A1-EE41-453D-B615-2315C251290E}"/>
              </a:ext>
            </a:extLst>
          </p:cNvPr>
          <p:cNvGrpSpPr/>
          <p:nvPr/>
        </p:nvGrpSpPr>
        <p:grpSpPr>
          <a:xfrm>
            <a:off x="7092616" y="3140244"/>
            <a:ext cx="2069403" cy="1816769"/>
            <a:chOff x="6978316" y="3140242"/>
            <a:chExt cx="2069402" cy="1816769"/>
          </a:xfrm>
          <a:solidFill>
            <a:schemeClr val="bg1"/>
          </a:solidFill>
        </p:grpSpPr>
        <p:sp>
          <p:nvSpPr>
            <p:cNvPr id="5" name="Rectangle 4">
              <a:extLst>
                <a:ext uri="{FF2B5EF4-FFF2-40B4-BE49-F238E27FC236}">
                  <a16:creationId xmlns:a16="http://schemas.microsoft.com/office/drawing/2014/main" id="{92D4E9FC-3214-4028-B47D-1F54F93C0ACC}"/>
                </a:ext>
              </a:extLst>
            </p:cNvPr>
            <p:cNvSpPr/>
            <p:nvPr/>
          </p:nvSpPr>
          <p:spPr>
            <a:xfrm>
              <a:off x="7146757" y="3140242"/>
              <a:ext cx="1900961" cy="18167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6" name="Rectangle 5">
              <a:extLst>
                <a:ext uri="{FF2B5EF4-FFF2-40B4-BE49-F238E27FC236}">
                  <a16:creationId xmlns:a16="http://schemas.microsoft.com/office/drawing/2014/main" id="{A5EA4D67-45A0-4498-8D94-280B6A367DE9}"/>
                </a:ext>
              </a:extLst>
            </p:cNvPr>
            <p:cNvSpPr/>
            <p:nvPr/>
          </p:nvSpPr>
          <p:spPr>
            <a:xfrm>
              <a:off x="6978316" y="3591426"/>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grpSp>
      <p:sp>
        <p:nvSpPr>
          <p:cNvPr id="8" name="Rectangle 7">
            <a:extLst>
              <a:ext uri="{FF2B5EF4-FFF2-40B4-BE49-F238E27FC236}">
                <a16:creationId xmlns:a16="http://schemas.microsoft.com/office/drawing/2014/main" id="{9BC4DDC3-6196-438A-BAB2-AE2475FF97E3}"/>
              </a:ext>
            </a:extLst>
          </p:cNvPr>
          <p:cNvSpPr/>
          <p:nvPr/>
        </p:nvSpPr>
        <p:spPr>
          <a:xfrm>
            <a:off x="288759" y="4965703"/>
            <a:ext cx="5807239" cy="926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9" name="Rectangle 8">
            <a:extLst>
              <a:ext uri="{FF2B5EF4-FFF2-40B4-BE49-F238E27FC236}">
                <a16:creationId xmlns:a16="http://schemas.microsoft.com/office/drawing/2014/main" id="{8711A8DF-88C2-455E-AE5D-7DDE70B9A5F5}"/>
              </a:ext>
            </a:extLst>
          </p:cNvPr>
          <p:cNvSpPr/>
          <p:nvPr/>
        </p:nvSpPr>
        <p:spPr>
          <a:xfrm>
            <a:off x="7021095" y="1997243"/>
            <a:ext cx="2057400" cy="12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0" name="Rectangle 9">
            <a:extLst>
              <a:ext uri="{FF2B5EF4-FFF2-40B4-BE49-F238E27FC236}">
                <a16:creationId xmlns:a16="http://schemas.microsoft.com/office/drawing/2014/main" id="{A824D66B-1CAB-4ADB-BC9B-67687A3EE62B}"/>
              </a:ext>
            </a:extLst>
          </p:cNvPr>
          <p:cNvSpPr/>
          <p:nvPr/>
        </p:nvSpPr>
        <p:spPr>
          <a:xfrm>
            <a:off x="986590" y="1443789"/>
            <a:ext cx="282657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1" name="Rectangle 10">
            <a:extLst>
              <a:ext uri="{FF2B5EF4-FFF2-40B4-BE49-F238E27FC236}">
                <a16:creationId xmlns:a16="http://schemas.microsoft.com/office/drawing/2014/main" id="{68E3E6A5-D22D-4BAF-B6CE-16FD1537EC67}"/>
              </a:ext>
            </a:extLst>
          </p:cNvPr>
          <p:cNvSpPr/>
          <p:nvPr/>
        </p:nvSpPr>
        <p:spPr>
          <a:xfrm>
            <a:off x="3910264" y="1443789"/>
            <a:ext cx="398245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2" name="Rectangle 11">
            <a:extLst>
              <a:ext uri="{FF2B5EF4-FFF2-40B4-BE49-F238E27FC236}">
                <a16:creationId xmlns:a16="http://schemas.microsoft.com/office/drawing/2014/main" id="{8F10DA77-568A-49A0-9518-C059CAE59659}"/>
              </a:ext>
            </a:extLst>
          </p:cNvPr>
          <p:cNvSpPr/>
          <p:nvPr/>
        </p:nvSpPr>
        <p:spPr>
          <a:xfrm>
            <a:off x="237621" y="799883"/>
            <a:ext cx="11954376" cy="746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3" name="TextBox 12">
            <a:extLst>
              <a:ext uri="{FF2B5EF4-FFF2-40B4-BE49-F238E27FC236}">
                <a16:creationId xmlns:a16="http://schemas.microsoft.com/office/drawing/2014/main" id="{E2BF0EBA-1E87-441C-9F68-393D229AEDD1}"/>
              </a:ext>
            </a:extLst>
          </p:cNvPr>
          <p:cNvSpPr txBox="1"/>
          <p:nvPr/>
        </p:nvSpPr>
        <p:spPr>
          <a:xfrm>
            <a:off x="3813164" y="140204"/>
            <a:ext cx="4095160" cy="523220"/>
          </a:xfrm>
          <a:prstGeom prst="rect">
            <a:avLst/>
          </a:prstGeom>
          <a:noFill/>
        </p:spPr>
        <p:txBody>
          <a:bodyPr wrap="none" rtlCol="0">
            <a:spAutoFit/>
          </a:bodyPr>
          <a:lstStyle/>
          <a:p>
            <a:r>
              <a:rPr lang="en-US" sz="2800" dirty="0">
                <a:cs typeface="Arial" panose="020B0604020202020204" pitchFamily="34" charset="0"/>
              </a:rPr>
              <a:t>Convergent Cross Mapping</a:t>
            </a:r>
            <a:endParaRPr lang="LID4096" sz="2800" dirty="0">
              <a:cs typeface="Arial" panose="020B0604020202020204" pitchFamily="34" charset="0"/>
            </a:endParaRPr>
          </a:p>
        </p:txBody>
      </p:sp>
      <p:sp>
        <p:nvSpPr>
          <p:cNvPr id="14" name="Rectangle 13">
            <a:extLst>
              <a:ext uri="{FF2B5EF4-FFF2-40B4-BE49-F238E27FC236}">
                <a16:creationId xmlns:a16="http://schemas.microsoft.com/office/drawing/2014/main" id="{A7671C6D-CA3C-46C9-AECA-9E6FE579E021}"/>
              </a:ext>
            </a:extLst>
          </p:cNvPr>
          <p:cNvSpPr/>
          <p:nvPr/>
        </p:nvSpPr>
        <p:spPr>
          <a:xfrm>
            <a:off x="8951497" y="1275347"/>
            <a:ext cx="3240505" cy="4247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5" name="TextBox 14">
            <a:extLst>
              <a:ext uri="{FF2B5EF4-FFF2-40B4-BE49-F238E27FC236}">
                <a16:creationId xmlns:a16="http://schemas.microsoft.com/office/drawing/2014/main" id="{9F5B4180-F2BD-44D4-938E-040CDDE6ED59}"/>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Yuan &amp; Shou 2022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644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8BA879-173F-45B5-B3CD-AE5099721D69}"/>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Convergent Cross Mapping</a:t>
            </a:r>
            <a:endParaRPr lang="LID4096" sz="3600" dirty="0"/>
          </a:p>
        </p:txBody>
      </p:sp>
      <p:sp>
        <p:nvSpPr>
          <p:cNvPr id="11" name="TextBox 10">
            <a:extLst>
              <a:ext uri="{FF2B5EF4-FFF2-40B4-BE49-F238E27FC236}">
                <a16:creationId xmlns:a16="http://schemas.microsoft.com/office/drawing/2014/main" id="{168B81EC-1EEE-47AA-8A2B-0AC2812F44AA}"/>
              </a:ext>
            </a:extLst>
          </p:cNvPr>
          <p:cNvSpPr txBox="1"/>
          <p:nvPr/>
        </p:nvSpPr>
        <p:spPr>
          <a:xfrm>
            <a:off x="190589" y="3607631"/>
            <a:ext cx="3599091" cy="1200329"/>
          </a:xfrm>
          <a:prstGeom prst="rect">
            <a:avLst/>
          </a:prstGeom>
          <a:noFill/>
        </p:spPr>
        <p:txBody>
          <a:bodyPr wrap="square" rtlCol="0">
            <a:spAutoFit/>
          </a:bodyPr>
          <a:lstStyle/>
          <a:p>
            <a:r>
              <a:rPr lang="en-US" dirty="0">
                <a:cs typeface="Arial" panose="020B0604020202020204" pitchFamily="34" charset="0"/>
              </a:rPr>
              <a:t>We can determine the presence of causality and how much information from one process was found in the other</a:t>
            </a:r>
          </a:p>
        </p:txBody>
      </p:sp>
      <p:grpSp>
        <p:nvGrpSpPr>
          <p:cNvPr id="18" name="Group 17">
            <a:extLst>
              <a:ext uri="{FF2B5EF4-FFF2-40B4-BE49-F238E27FC236}">
                <a16:creationId xmlns:a16="http://schemas.microsoft.com/office/drawing/2014/main" id="{8D7B0AAF-5744-441B-8D07-335EDB62C3C1}"/>
              </a:ext>
            </a:extLst>
          </p:cNvPr>
          <p:cNvGrpSpPr/>
          <p:nvPr/>
        </p:nvGrpSpPr>
        <p:grpSpPr>
          <a:xfrm>
            <a:off x="287414" y="654477"/>
            <a:ext cx="2798799" cy="2953154"/>
            <a:chOff x="287414" y="654477"/>
            <a:chExt cx="2798799" cy="2953154"/>
          </a:xfrm>
        </p:grpSpPr>
        <p:grpSp>
          <p:nvGrpSpPr>
            <p:cNvPr id="2" name="Group 1">
              <a:extLst>
                <a:ext uri="{FF2B5EF4-FFF2-40B4-BE49-F238E27FC236}">
                  <a16:creationId xmlns:a16="http://schemas.microsoft.com/office/drawing/2014/main" id="{3594E661-5EAB-43A0-82C1-30C057606252}"/>
                </a:ext>
              </a:extLst>
            </p:cNvPr>
            <p:cNvGrpSpPr/>
            <p:nvPr/>
          </p:nvGrpSpPr>
          <p:grpSpPr>
            <a:xfrm>
              <a:off x="287414" y="654477"/>
              <a:ext cx="2798799" cy="2953154"/>
              <a:chOff x="6600382" y="1601407"/>
              <a:chExt cx="2361533" cy="2745771"/>
            </a:xfrm>
          </p:grpSpPr>
          <p:grpSp>
            <p:nvGrpSpPr>
              <p:cNvPr id="3" name="Group 2">
                <a:extLst>
                  <a:ext uri="{FF2B5EF4-FFF2-40B4-BE49-F238E27FC236}">
                    <a16:creationId xmlns:a16="http://schemas.microsoft.com/office/drawing/2014/main" id="{48DAF899-5A54-4834-95ED-D64B026F1257}"/>
                  </a:ext>
                </a:extLst>
              </p:cNvPr>
              <p:cNvGrpSpPr>
                <a:grpSpLocks noChangeAspect="1"/>
              </p:cNvGrpSpPr>
              <p:nvPr/>
            </p:nvGrpSpPr>
            <p:grpSpPr>
              <a:xfrm>
                <a:off x="6600382" y="1694528"/>
                <a:ext cx="2361533" cy="2652650"/>
                <a:chOff x="9308515" y="1815770"/>
                <a:chExt cx="2361533" cy="2652650"/>
              </a:xfrm>
            </p:grpSpPr>
            <p:pic>
              <p:nvPicPr>
                <p:cNvPr id="5" name="Picture 4">
                  <a:extLst>
                    <a:ext uri="{FF2B5EF4-FFF2-40B4-BE49-F238E27FC236}">
                      <a16:creationId xmlns:a16="http://schemas.microsoft.com/office/drawing/2014/main" id="{FD5C1928-7DDA-4313-90D2-1640E49A5303}"/>
                    </a:ext>
                  </a:extLst>
                </p:cNvPr>
                <p:cNvPicPr>
                  <a:picLocks noChangeAspect="1"/>
                </p:cNvPicPr>
                <p:nvPr/>
              </p:nvPicPr>
              <p:blipFill rotWithShape="1">
                <a:blip r:embed="rId3"/>
                <a:srcRect l="73661" t="15988" b="15413"/>
                <a:stretch/>
              </p:blipFill>
              <p:spPr>
                <a:xfrm>
                  <a:off x="9308515" y="1815770"/>
                  <a:ext cx="2361533" cy="2652650"/>
                </a:xfrm>
                <a:prstGeom prst="rect">
                  <a:avLst/>
                </a:prstGeom>
              </p:spPr>
            </p:pic>
            <p:sp>
              <p:nvSpPr>
                <p:cNvPr id="6" name="Rectangle 5">
                  <a:extLst>
                    <a:ext uri="{FF2B5EF4-FFF2-40B4-BE49-F238E27FC236}">
                      <a16:creationId xmlns:a16="http://schemas.microsoft.com/office/drawing/2014/main" id="{E608CE9E-DE42-40FA-9C3D-A395D57FE26C}"/>
                    </a:ext>
                  </a:extLst>
                </p:cNvPr>
                <p:cNvSpPr/>
                <p:nvPr/>
              </p:nvSpPr>
              <p:spPr>
                <a:xfrm>
                  <a:off x="9686260" y="2115403"/>
                  <a:ext cx="1983788" cy="181230"/>
                </a:xfrm>
                <a:prstGeom prst="rect">
                  <a:avLst/>
                </a:prstGeom>
                <a:solidFill>
                  <a:schemeClr val="bg1"/>
                </a:solidFill>
                <a:ln>
                  <a:noFill/>
                </a:ln>
                <a:effectLst/>
              </p:spPr>
              <p:txBody>
                <a:bodyPr rtlCol="0" anchor="ctr"/>
                <a:lstStyle/>
                <a:p>
                  <a:pPr marL="0" indent="0" algn="ctr">
                    <a:buNone/>
                  </a:pPr>
                  <a:endParaRPr lang="LID4096" sz="1600" dirty="0"/>
                </a:p>
              </p:txBody>
            </p:sp>
            <p:sp>
              <p:nvSpPr>
                <p:cNvPr id="7" name="Rectangle 6">
                  <a:extLst>
                    <a:ext uri="{FF2B5EF4-FFF2-40B4-BE49-F238E27FC236}">
                      <a16:creationId xmlns:a16="http://schemas.microsoft.com/office/drawing/2014/main" id="{C20433F3-4C68-4F51-8E01-10840D419795}"/>
                    </a:ext>
                  </a:extLst>
                </p:cNvPr>
                <p:cNvSpPr/>
                <p:nvPr/>
              </p:nvSpPr>
              <p:spPr>
                <a:xfrm>
                  <a:off x="11309445" y="1815770"/>
                  <a:ext cx="213815" cy="299633"/>
                </a:xfrm>
                <a:prstGeom prst="rect">
                  <a:avLst/>
                </a:prstGeom>
                <a:solidFill>
                  <a:schemeClr val="bg1"/>
                </a:solidFill>
                <a:ln>
                  <a:noFill/>
                </a:ln>
                <a:effectLst/>
              </p:spPr>
              <p:txBody>
                <a:bodyPr rtlCol="0" anchor="ctr"/>
                <a:lstStyle/>
                <a:p>
                  <a:pPr marL="0" indent="0" algn="ctr">
                    <a:buNone/>
                  </a:pPr>
                  <a:endParaRPr lang="LID4096" sz="1600" dirty="0"/>
                </a:p>
              </p:txBody>
            </p:sp>
            <p:sp>
              <p:nvSpPr>
                <p:cNvPr id="8" name="Rectangle 7">
                  <a:extLst>
                    <a:ext uri="{FF2B5EF4-FFF2-40B4-BE49-F238E27FC236}">
                      <a16:creationId xmlns:a16="http://schemas.microsoft.com/office/drawing/2014/main" id="{DAD30EDD-E31F-4A00-A758-29803AC0CEE9}"/>
                    </a:ext>
                  </a:extLst>
                </p:cNvPr>
                <p:cNvSpPr/>
                <p:nvPr/>
              </p:nvSpPr>
              <p:spPr>
                <a:xfrm>
                  <a:off x="9432564" y="1818353"/>
                  <a:ext cx="213815" cy="299633"/>
                </a:xfrm>
                <a:prstGeom prst="rect">
                  <a:avLst/>
                </a:prstGeom>
                <a:solidFill>
                  <a:schemeClr val="bg1"/>
                </a:solidFill>
                <a:ln>
                  <a:noFill/>
                </a:ln>
                <a:effectLst/>
              </p:spPr>
              <p:txBody>
                <a:bodyPr rtlCol="0" anchor="ctr"/>
                <a:lstStyle/>
                <a:p>
                  <a:pPr marL="0" indent="0" algn="ctr">
                    <a:buNone/>
                  </a:pPr>
                  <a:endParaRPr lang="LID4096" sz="1600" dirty="0"/>
                </a:p>
              </p:txBody>
            </p:sp>
          </p:grpSp>
          <p:sp>
            <p:nvSpPr>
              <p:cNvPr id="4" name="TextBox 3">
                <a:extLst>
                  <a:ext uri="{FF2B5EF4-FFF2-40B4-BE49-F238E27FC236}">
                    <a16:creationId xmlns:a16="http://schemas.microsoft.com/office/drawing/2014/main" id="{D85A0524-AB2E-4908-AE89-2B4984BA99BF}"/>
                  </a:ext>
                </a:extLst>
              </p:cNvPr>
              <p:cNvSpPr txBox="1"/>
              <p:nvPr/>
            </p:nvSpPr>
            <p:spPr>
              <a:xfrm>
                <a:off x="6959542" y="1601407"/>
                <a:ext cx="1918026" cy="400110"/>
              </a:xfrm>
              <a:prstGeom prst="rect">
                <a:avLst/>
              </a:prstGeom>
              <a:solidFill>
                <a:schemeClr val="bg1"/>
              </a:solidFill>
            </p:spPr>
            <p:txBody>
              <a:bodyPr wrap="none" rtlCol="0">
                <a:spAutoFit/>
              </a:bodyPr>
              <a:lstStyle/>
              <a:p>
                <a:pPr algn="ctr"/>
                <a:r>
                  <a:rPr lang="en-US" sz="2000" dirty="0">
                    <a:ea typeface="Verdana" panose="020B0604030504040204" pitchFamily="34" charset="0"/>
                    <a:cs typeface="Arial" panose="020B0604020202020204" pitchFamily="34" charset="0"/>
                  </a:rPr>
                  <a:t>Predictive ability</a:t>
                </a:r>
                <a:endParaRPr lang="LID4096" sz="2000" dirty="0">
                  <a:ea typeface="Verdana" panose="020B060403050404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6E92EE-C335-4EF1-AF3B-1D01A5785AD7}"/>
                    </a:ext>
                  </a:extLst>
                </p:cNvPr>
                <p:cNvSpPr txBox="1"/>
                <p:nvPr/>
              </p:nvSpPr>
              <p:spPr>
                <a:xfrm>
                  <a:off x="2423596" y="1434616"/>
                  <a:ext cx="55579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𝜌</m:t>
                        </m:r>
                      </m:oMath>
                    </m:oMathPara>
                  </a14:m>
                  <a:endParaRPr lang="LID4096" sz="3600" dirty="0"/>
                </a:p>
              </p:txBody>
            </p:sp>
          </mc:Choice>
          <mc:Fallback xmlns="">
            <p:sp>
              <p:nvSpPr>
                <p:cNvPr id="12" name="TextBox 11">
                  <a:extLst>
                    <a:ext uri="{FF2B5EF4-FFF2-40B4-BE49-F238E27FC236}">
                      <a16:creationId xmlns:a16="http://schemas.microsoft.com/office/drawing/2014/main" id="{736E92EE-C335-4EF1-AF3B-1D01A5785AD7}"/>
                    </a:ext>
                  </a:extLst>
                </p:cNvPr>
                <p:cNvSpPr txBox="1">
                  <a:spLocks noRot="1" noChangeAspect="1" noMove="1" noResize="1" noEditPoints="1" noAdjustHandles="1" noChangeArrowheads="1" noChangeShapeType="1" noTextEdit="1"/>
                </p:cNvSpPr>
                <p:nvPr/>
              </p:nvSpPr>
              <p:spPr>
                <a:xfrm>
                  <a:off x="2423596" y="1434616"/>
                  <a:ext cx="555793" cy="646331"/>
                </a:xfrm>
                <a:prstGeom prst="rect">
                  <a:avLst/>
                </a:prstGeom>
                <a:blipFill>
                  <a:blip r:embed="rId4"/>
                  <a:stretch>
                    <a:fillRect/>
                  </a:stretch>
                </a:blipFill>
              </p:spPr>
              <p:txBody>
                <a:bodyPr/>
                <a:lstStyle/>
                <a:p>
                  <a:r>
                    <a:rPr lang="LID4096">
                      <a:noFill/>
                    </a:rPr>
                    <a:t> </a:t>
                  </a:r>
                </a:p>
              </p:txBody>
            </p:sp>
          </mc:Fallback>
        </mc:AlternateContent>
      </p:grpSp>
      <p:grpSp>
        <p:nvGrpSpPr>
          <p:cNvPr id="23" name="Group 22">
            <a:extLst>
              <a:ext uri="{FF2B5EF4-FFF2-40B4-BE49-F238E27FC236}">
                <a16:creationId xmlns:a16="http://schemas.microsoft.com/office/drawing/2014/main" id="{2BE0948C-BBBA-4E5D-930A-61EF895B408B}"/>
              </a:ext>
            </a:extLst>
          </p:cNvPr>
          <p:cNvGrpSpPr/>
          <p:nvPr/>
        </p:nvGrpSpPr>
        <p:grpSpPr>
          <a:xfrm>
            <a:off x="4502000" y="1102491"/>
            <a:ext cx="6761050" cy="4787124"/>
            <a:chOff x="4502000" y="1102491"/>
            <a:chExt cx="6761050" cy="4787124"/>
          </a:xfrm>
        </p:grpSpPr>
        <p:pic>
          <p:nvPicPr>
            <p:cNvPr id="10" name="Picture 9">
              <a:extLst>
                <a:ext uri="{FF2B5EF4-FFF2-40B4-BE49-F238E27FC236}">
                  <a16:creationId xmlns:a16="http://schemas.microsoft.com/office/drawing/2014/main" id="{BA8E0153-723E-478B-A56E-1C88C3BD7DA8}"/>
                </a:ext>
              </a:extLst>
            </p:cNvPr>
            <p:cNvPicPr>
              <a:picLocks noChangeAspect="1"/>
            </p:cNvPicPr>
            <p:nvPr/>
          </p:nvPicPr>
          <p:blipFill>
            <a:blip r:embed="rId5"/>
            <a:stretch>
              <a:fillRect/>
            </a:stretch>
          </p:blipFill>
          <p:spPr>
            <a:xfrm>
              <a:off x="4502000" y="1102491"/>
              <a:ext cx="6761050" cy="4456562"/>
            </a:xfrm>
            <a:prstGeom prst="rect">
              <a:avLst/>
            </a:prstGeom>
          </p:spPr>
        </p:pic>
        <p:sp>
          <p:nvSpPr>
            <p:cNvPr id="13" name="TextBox 12">
              <a:extLst>
                <a:ext uri="{FF2B5EF4-FFF2-40B4-BE49-F238E27FC236}">
                  <a16:creationId xmlns:a16="http://schemas.microsoft.com/office/drawing/2014/main" id="{01CCEC6A-70E9-4B52-B29B-64DBDEDE7A2F}"/>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14" name="Picture 13">
              <a:extLst>
                <a:ext uri="{FF2B5EF4-FFF2-40B4-BE49-F238E27FC236}">
                  <a16:creationId xmlns:a16="http://schemas.microsoft.com/office/drawing/2014/main" id="{BCDC420E-F2BC-4C57-BAF2-8F8AD80348FB}"/>
                </a:ext>
              </a:extLst>
            </p:cNvPr>
            <p:cNvPicPr>
              <a:picLocks noChangeAspect="1"/>
            </p:cNvPicPr>
            <p:nvPr/>
          </p:nvPicPr>
          <p:blipFill rotWithShape="1">
            <a:blip r:embed="rId5"/>
            <a:srcRect l="75721" t="7193" r="7448" b="81651"/>
            <a:stretch/>
          </p:blipFill>
          <p:spPr>
            <a:xfrm>
              <a:off x="8737600" y="1267270"/>
              <a:ext cx="2245360" cy="981021"/>
            </a:xfrm>
            <a:prstGeom prst="rect">
              <a:avLst/>
            </a:prstGeom>
          </p:spPr>
        </p:pic>
        <p:sp>
          <p:nvSpPr>
            <p:cNvPr id="19" name="TextBox 18">
              <a:extLst>
                <a:ext uri="{FF2B5EF4-FFF2-40B4-BE49-F238E27FC236}">
                  <a16:creationId xmlns:a16="http://schemas.microsoft.com/office/drawing/2014/main" id="{70AD656C-F1A0-4748-8CF7-1508F0385A4A}"/>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20" name="TextBox 19">
              <a:extLst>
                <a:ext uri="{FF2B5EF4-FFF2-40B4-BE49-F238E27FC236}">
                  <a16:creationId xmlns:a16="http://schemas.microsoft.com/office/drawing/2014/main" id="{AC3410EE-6453-4551-BD90-A1DBAE2795D8}"/>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21" name="TextBox 20">
              <a:extLst>
                <a:ext uri="{FF2B5EF4-FFF2-40B4-BE49-F238E27FC236}">
                  <a16:creationId xmlns:a16="http://schemas.microsoft.com/office/drawing/2014/main" id="{A441717E-DA69-427D-A8D9-86E6BF1D410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22" name="TextBox 21">
              <a:extLst>
                <a:ext uri="{FF2B5EF4-FFF2-40B4-BE49-F238E27FC236}">
                  <a16:creationId xmlns:a16="http://schemas.microsoft.com/office/drawing/2014/main" id="{FA2C921B-7C2F-4F93-A567-97F640602B9A}"/>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sp>
        <p:nvSpPr>
          <p:cNvPr id="24" name="Rectangle 23">
            <a:extLst>
              <a:ext uri="{FF2B5EF4-FFF2-40B4-BE49-F238E27FC236}">
                <a16:creationId xmlns:a16="http://schemas.microsoft.com/office/drawing/2014/main" id="{0E0992BB-82B9-4B01-B228-1A2FC42221D3}"/>
              </a:ext>
            </a:extLst>
          </p:cNvPr>
          <p:cNvSpPr/>
          <p:nvPr/>
        </p:nvSpPr>
        <p:spPr>
          <a:xfrm>
            <a:off x="5472824" y="2137057"/>
            <a:ext cx="5651653" cy="279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28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F94B96-C60A-4C5A-9A1F-E06E0D043404}"/>
              </a:ext>
            </a:extLst>
          </p:cNvPr>
          <p:cNvGrpSpPr/>
          <p:nvPr/>
        </p:nvGrpSpPr>
        <p:grpSpPr>
          <a:xfrm>
            <a:off x="7225230" y="2622317"/>
            <a:ext cx="3481753" cy="806684"/>
            <a:chOff x="3578199" y="4349624"/>
            <a:chExt cx="2611315" cy="605013"/>
          </a:xfrm>
        </p:grpSpPr>
        <p:sp>
          <p:nvSpPr>
            <p:cNvPr id="50" name="Arrow: Up 49">
              <a:extLst>
                <a:ext uri="{FF2B5EF4-FFF2-40B4-BE49-F238E27FC236}">
                  <a16:creationId xmlns:a16="http://schemas.microsoft.com/office/drawing/2014/main" id="{9C1B4D53-A5D7-4037-8790-FF18CAB52A07}"/>
                </a:ext>
              </a:extLst>
            </p:cNvPr>
            <p:cNvSpPr/>
            <p:nvPr/>
          </p:nvSpPr>
          <p:spPr>
            <a:xfrm rot="5400000">
              <a:off x="4581350" y="3346473"/>
              <a:ext cx="605013" cy="2611315"/>
            </a:xfrm>
            <a:prstGeom prst="upArrow">
              <a:avLst/>
            </a:prstGeom>
            <a:gradFill flip="none" rotWithShape="1">
              <a:gsLst>
                <a:gs pos="56000">
                  <a:srgbClr val="D353D3"/>
                </a:gs>
                <a:gs pos="2000">
                  <a:schemeClr val="bg1">
                    <a:lumMod val="65000"/>
                  </a:schemeClr>
                </a:gs>
                <a:gs pos="100000">
                  <a:srgbClr val="FF00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5" name="TextBox 4">
              <a:extLst>
                <a:ext uri="{FF2B5EF4-FFF2-40B4-BE49-F238E27FC236}">
                  <a16:creationId xmlns:a16="http://schemas.microsoft.com/office/drawing/2014/main" id="{70C71FE4-6845-4110-A220-9080B8C7E36B}"/>
                </a:ext>
              </a:extLst>
            </p:cNvPr>
            <p:cNvSpPr txBox="1"/>
            <p:nvPr/>
          </p:nvSpPr>
          <p:spPr>
            <a:xfrm>
              <a:off x="3902702" y="4494419"/>
              <a:ext cx="174677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is greater than zero</a:t>
              </a:r>
              <a:endParaRPr lang="LID4096" sz="2133" dirty="0">
                <a:ea typeface="Verdana" panose="020B060403050404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36D2C4D2-621A-4F79-94AC-13827139CDE7}"/>
              </a:ext>
            </a:extLst>
          </p:cNvPr>
          <p:cNvGrpSpPr/>
          <p:nvPr/>
        </p:nvGrpSpPr>
        <p:grpSpPr>
          <a:xfrm>
            <a:off x="7197133" y="3649760"/>
            <a:ext cx="3562351" cy="804672"/>
            <a:chOff x="6655760" y="3245727"/>
            <a:chExt cx="2671763" cy="603504"/>
          </a:xfrm>
        </p:grpSpPr>
        <p:sp>
          <p:nvSpPr>
            <p:cNvPr id="51" name="Arrow: Up 50">
              <a:extLst>
                <a:ext uri="{FF2B5EF4-FFF2-40B4-BE49-F238E27FC236}">
                  <a16:creationId xmlns:a16="http://schemas.microsoft.com/office/drawing/2014/main" id="{53CD6668-C049-4160-9B57-978340BA81FF}"/>
                </a:ext>
              </a:extLst>
            </p:cNvPr>
            <p:cNvSpPr/>
            <p:nvPr/>
          </p:nvSpPr>
          <p:spPr>
            <a:xfrm rot="5400000">
              <a:off x="7689890" y="2211597"/>
              <a:ext cx="603504" cy="2671763"/>
            </a:xfrm>
            <a:prstGeom prst="upArrow">
              <a:avLst/>
            </a:prstGeom>
            <a:gradFill flip="none" rotWithShape="1">
              <a:gsLst>
                <a:gs pos="56000">
                  <a:schemeClr val="accent5">
                    <a:lumMod val="60000"/>
                    <a:lumOff val="40000"/>
                  </a:schemeClr>
                </a:gs>
                <a:gs pos="2000">
                  <a:schemeClr val="bg1">
                    <a:lumMod val="65000"/>
                  </a:schemeClr>
                </a:gs>
                <a:gs pos="100000">
                  <a:schemeClr val="accent5">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54" name="TextBox 53">
              <a:extLst>
                <a:ext uri="{FF2B5EF4-FFF2-40B4-BE49-F238E27FC236}">
                  <a16:creationId xmlns:a16="http://schemas.microsoft.com/office/drawing/2014/main" id="{74E22621-6ED2-4236-8078-76422554C457}"/>
                </a:ext>
              </a:extLst>
            </p:cNvPr>
            <p:cNvSpPr txBox="1"/>
            <p:nvPr/>
          </p:nvSpPr>
          <p:spPr>
            <a:xfrm>
              <a:off x="6655760" y="3389767"/>
              <a:ext cx="243792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Increases with training data</a:t>
              </a:r>
              <a:endParaRPr lang="LID4096" sz="2133" dirty="0">
                <a:ea typeface="Verdana" panose="020B060403050404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2374B248-9F21-4909-89A9-81B696CAEDCD}"/>
              </a:ext>
            </a:extLst>
          </p:cNvPr>
          <p:cNvGrpSpPr/>
          <p:nvPr/>
        </p:nvGrpSpPr>
        <p:grpSpPr>
          <a:xfrm>
            <a:off x="392721" y="922552"/>
            <a:ext cx="5703279" cy="4737449"/>
            <a:chOff x="1874802" y="448555"/>
            <a:chExt cx="4277459" cy="3553087"/>
          </a:xfrm>
        </p:grpSpPr>
        <p:grpSp>
          <p:nvGrpSpPr>
            <p:cNvPr id="36" name="Group 35">
              <a:extLst>
                <a:ext uri="{FF2B5EF4-FFF2-40B4-BE49-F238E27FC236}">
                  <a16:creationId xmlns:a16="http://schemas.microsoft.com/office/drawing/2014/main" id="{2DE1FD24-EB90-4B2A-8964-765161E71061}"/>
                </a:ext>
              </a:extLst>
            </p:cNvPr>
            <p:cNvGrpSpPr/>
            <p:nvPr/>
          </p:nvGrpSpPr>
          <p:grpSpPr>
            <a:xfrm>
              <a:off x="2694024" y="448555"/>
              <a:ext cx="3458237" cy="3553087"/>
              <a:chOff x="6028300" y="1963972"/>
              <a:chExt cx="4610983" cy="4737448"/>
            </a:xfrm>
          </p:grpSpPr>
          <p:pic>
            <p:nvPicPr>
              <p:cNvPr id="37" name="Picture 36">
                <a:extLst>
                  <a:ext uri="{FF2B5EF4-FFF2-40B4-BE49-F238E27FC236}">
                    <a16:creationId xmlns:a16="http://schemas.microsoft.com/office/drawing/2014/main" id="{0A351BF8-3B11-4EB0-B4E2-CA6D70A0F675}"/>
                  </a:ext>
                </a:extLst>
              </p:cNvPr>
              <p:cNvPicPr>
                <a:picLocks noChangeAspect="1"/>
              </p:cNvPicPr>
              <p:nvPr/>
            </p:nvPicPr>
            <p:blipFill>
              <a:blip r:embed="rId3">
                <a:clrChange>
                  <a:clrFrom>
                    <a:srgbClr val="0067B3"/>
                  </a:clrFrom>
                  <a:clrTo>
                    <a:srgbClr val="0067B3">
                      <a:alpha val="0"/>
                    </a:srgbClr>
                  </a:clrTo>
                </a:clrChange>
              </a:blip>
              <a:stretch>
                <a:fillRect/>
              </a:stretch>
            </p:blipFill>
            <p:spPr>
              <a:xfrm>
                <a:off x="6028300" y="2055719"/>
                <a:ext cx="4610983" cy="4598959"/>
              </a:xfrm>
              <a:prstGeom prst="rect">
                <a:avLst/>
              </a:prstGeom>
            </p:spPr>
          </p:pic>
          <p:cxnSp>
            <p:nvCxnSpPr>
              <p:cNvPr id="38" name="Straight Connector 37">
                <a:extLst>
                  <a:ext uri="{FF2B5EF4-FFF2-40B4-BE49-F238E27FC236}">
                    <a16:creationId xmlns:a16="http://schemas.microsoft.com/office/drawing/2014/main" id="{4382FA50-22FF-48E4-AB50-9C679952C317}"/>
                  </a:ext>
                </a:extLst>
              </p:cNvPr>
              <p:cNvCxnSpPr/>
              <p:nvPr/>
            </p:nvCxnSpPr>
            <p:spPr>
              <a:xfrm>
                <a:off x="7008725" y="3542044"/>
                <a:ext cx="0" cy="19594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EDA085B-FAA7-4B5A-BEA9-E8C94C61BA83}"/>
                  </a:ext>
                </a:extLst>
              </p:cNvPr>
              <p:cNvSpPr/>
              <p:nvPr/>
            </p:nvSpPr>
            <p:spPr>
              <a:xfrm>
                <a:off x="7169499" y="2401556"/>
                <a:ext cx="3320980" cy="200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0" name="Rectangle 39">
                <a:extLst>
                  <a:ext uri="{FF2B5EF4-FFF2-40B4-BE49-F238E27FC236}">
                    <a16:creationId xmlns:a16="http://schemas.microsoft.com/office/drawing/2014/main" id="{D5E18C58-B6BF-4E16-83F4-62A90EFFA032}"/>
                  </a:ext>
                </a:extLst>
              </p:cNvPr>
              <p:cNvSpPr/>
              <p:nvPr/>
            </p:nvSpPr>
            <p:spPr>
              <a:xfrm>
                <a:off x="7069015" y="2527160"/>
                <a:ext cx="462221" cy="1014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1" name="Rectangle 40">
                <a:extLst>
                  <a:ext uri="{FF2B5EF4-FFF2-40B4-BE49-F238E27FC236}">
                    <a16:creationId xmlns:a16="http://schemas.microsoft.com/office/drawing/2014/main" id="{F75F442A-45CC-490A-8E91-CF2705F6069C}"/>
                  </a:ext>
                </a:extLst>
              </p:cNvPr>
              <p:cNvSpPr/>
              <p:nvPr/>
            </p:nvSpPr>
            <p:spPr>
              <a:xfrm>
                <a:off x="7028826" y="3160207"/>
                <a:ext cx="90432" cy="205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2" name="Rectangle 41">
                <a:extLst>
                  <a:ext uri="{FF2B5EF4-FFF2-40B4-BE49-F238E27FC236}">
                    <a16:creationId xmlns:a16="http://schemas.microsoft.com/office/drawing/2014/main" id="{4C803B73-A59C-42D7-9B7D-3CB035414CDA}"/>
                  </a:ext>
                </a:extLst>
              </p:cNvPr>
              <p:cNvSpPr/>
              <p:nvPr/>
            </p:nvSpPr>
            <p:spPr>
              <a:xfrm>
                <a:off x="8480809" y="4898571"/>
                <a:ext cx="1969474" cy="1155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3" name="Rectangle 42">
                <a:extLst>
                  <a:ext uri="{FF2B5EF4-FFF2-40B4-BE49-F238E27FC236}">
                    <a16:creationId xmlns:a16="http://schemas.microsoft.com/office/drawing/2014/main" id="{570CCC4E-A296-4FC8-A554-6DE61F8C3B4E}"/>
                  </a:ext>
                </a:extLst>
              </p:cNvPr>
              <p:cNvSpPr/>
              <p:nvPr/>
            </p:nvSpPr>
            <p:spPr>
              <a:xfrm>
                <a:off x="6938393" y="6144567"/>
                <a:ext cx="3647545" cy="55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4" name="TextBox 43">
                <a:extLst>
                  <a:ext uri="{FF2B5EF4-FFF2-40B4-BE49-F238E27FC236}">
                    <a16:creationId xmlns:a16="http://schemas.microsoft.com/office/drawing/2014/main" id="{B4CBA1D4-C6FB-4F46-9C78-38557385FFC2}"/>
                  </a:ext>
                </a:extLst>
              </p:cNvPr>
              <p:cNvSpPr txBox="1"/>
              <p:nvPr/>
            </p:nvSpPr>
            <p:spPr>
              <a:xfrm>
                <a:off x="7699141" y="6054131"/>
                <a:ext cx="386644" cy="228396"/>
              </a:xfrm>
              <a:prstGeom prst="rect">
                <a:avLst/>
              </a:prstGeom>
              <a:noFill/>
            </p:spPr>
            <p:txBody>
              <a:bodyPr wrap="none" rtlCol="0">
                <a:spAutoFit/>
              </a:bodyPr>
              <a:lstStyle/>
              <a:p>
                <a:r>
                  <a:rPr lang="en-US" sz="884" dirty="0"/>
                  <a:t>12.5</a:t>
                </a:r>
                <a:endParaRPr lang="LID4096" sz="884" dirty="0"/>
              </a:p>
            </p:txBody>
          </p:sp>
          <p:sp>
            <p:nvSpPr>
              <p:cNvPr id="45" name="TextBox 44">
                <a:extLst>
                  <a:ext uri="{FF2B5EF4-FFF2-40B4-BE49-F238E27FC236}">
                    <a16:creationId xmlns:a16="http://schemas.microsoft.com/office/drawing/2014/main" id="{E357E13C-2432-4203-B85B-E7C1DBF4ED9D}"/>
                  </a:ext>
                </a:extLst>
              </p:cNvPr>
              <p:cNvSpPr txBox="1"/>
              <p:nvPr/>
            </p:nvSpPr>
            <p:spPr>
              <a:xfrm>
                <a:off x="8811200" y="6059155"/>
                <a:ext cx="300082" cy="228396"/>
              </a:xfrm>
              <a:prstGeom prst="rect">
                <a:avLst/>
              </a:prstGeom>
              <a:noFill/>
            </p:spPr>
            <p:txBody>
              <a:bodyPr wrap="none" rtlCol="0">
                <a:spAutoFit/>
              </a:bodyPr>
              <a:lstStyle/>
              <a:p>
                <a:r>
                  <a:rPr lang="en-US" sz="884" dirty="0"/>
                  <a:t>25</a:t>
                </a:r>
                <a:endParaRPr lang="LID4096" sz="884" dirty="0"/>
              </a:p>
            </p:txBody>
          </p:sp>
          <p:sp>
            <p:nvSpPr>
              <p:cNvPr id="46" name="TextBox 45">
                <a:extLst>
                  <a:ext uri="{FF2B5EF4-FFF2-40B4-BE49-F238E27FC236}">
                    <a16:creationId xmlns:a16="http://schemas.microsoft.com/office/drawing/2014/main" id="{13965289-986B-44D7-9B47-10E4131F3C67}"/>
                  </a:ext>
                </a:extLst>
              </p:cNvPr>
              <p:cNvSpPr txBox="1"/>
              <p:nvPr/>
            </p:nvSpPr>
            <p:spPr>
              <a:xfrm>
                <a:off x="9802638" y="6053661"/>
                <a:ext cx="300082" cy="228396"/>
              </a:xfrm>
              <a:prstGeom prst="rect">
                <a:avLst/>
              </a:prstGeom>
              <a:noFill/>
            </p:spPr>
            <p:txBody>
              <a:bodyPr wrap="none" rtlCol="0">
                <a:spAutoFit/>
              </a:bodyPr>
              <a:lstStyle/>
              <a:p>
                <a:r>
                  <a:rPr lang="en-US" sz="884" dirty="0"/>
                  <a:t>50</a:t>
                </a:r>
                <a:endParaRPr lang="LID4096" sz="884" dirty="0"/>
              </a:p>
            </p:txBody>
          </p:sp>
          <p:sp>
            <p:nvSpPr>
              <p:cNvPr id="48" name="Rectangle 47">
                <a:extLst>
                  <a:ext uri="{FF2B5EF4-FFF2-40B4-BE49-F238E27FC236}">
                    <a16:creationId xmlns:a16="http://schemas.microsoft.com/office/drawing/2014/main" id="{541B056C-99EE-4153-90AC-15F546173DC8}"/>
                  </a:ext>
                </a:extLst>
              </p:cNvPr>
              <p:cNvSpPr/>
              <p:nvPr/>
            </p:nvSpPr>
            <p:spPr>
              <a:xfrm>
                <a:off x="6230558" y="1963972"/>
                <a:ext cx="462221" cy="563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grpSp>
        <p:sp>
          <p:nvSpPr>
            <p:cNvPr id="4" name="Rectangle 3">
              <a:extLst>
                <a:ext uri="{FF2B5EF4-FFF2-40B4-BE49-F238E27FC236}">
                  <a16:creationId xmlns:a16="http://schemas.microsoft.com/office/drawing/2014/main" id="{6DACEAF7-12DB-462F-BDCB-1494288542AC}"/>
                </a:ext>
              </a:extLst>
            </p:cNvPr>
            <p:cNvSpPr/>
            <p:nvPr/>
          </p:nvSpPr>
          <p:spPr>
            <a:xfrm>
              <a:off x="2805895" y="1946855"/>
              <a:ext cx="346666" cy="253852"/>
            </a:xfrm>
            <a:prstGeom prst="rect">
              <a:avLst/>
            </a:prstGeom>
            <a:solidFill>
              <a:schemeClr val="bg1"/>
            </a:solidFill>
            <a:ln>
              <a:noFill/>
            </a:ln>
            <a:effectLst/>
          </p:spPr>
          <p:txBody>
            <a:bodyPr rtlCol="0" anchor="ctr"/>
            <a:lstStyle/>
            <a:p>
              <a:pPr algn="ctr"/>
              <a:endParaRPr lang="LID4096" sz="2133" dirty="0"/>
            </a:p>
          </p:txBody>
        </p:sp>
        <p:sp>
          <p:nvSpPr>
            <p:cNvPr id="49" name="TextBox 48">
              <a:extLst>
                <a:ext uri="{FF2B5EF4-FFF2-40B4-BE49-F238E27FC236}">
                  <a16:creationId xmlns:a16="http://schemas.microsoft.com/office/drawing/2014/main" id="{54730AD0-5EE3-43D5-8ED4-9198579CC922}"/>
                </a:ext>
              </a:extLst>
            </p:cNvPr>
            <p:cNvSpPr txBox="1"/>
            <p:nvPr/>
          </p:nvSpPr>
          <p:spPr>
            <a:xfrm rot="16200000">
              <a:off x="1207167" y="1730306"/>
              <a:ext cx="2020169" cy="684899"/>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Predictive ability /</a:t>
              </a:r>
            </a:p>
            <a:p>
              <a:pPr algn="ctr"/>
              <a:r>
                <a:rPr lang="en-US" sz="2667" dirty="0">
                  <a:ea typeface="Verdana" panose="020B0604030504040204" pitchFamily="34" charset="0"/>
                  <a:cs typeface="Arial" panose="020B0604020202020204" pitchFamily="34" charset="0"/>
                </a:rPr>
                <a:t>Signal strength</a:t>
              </a:r>
              <a:endParaRPr lang="LID4096" sz="2667" dirty="0">
                <a:ea typeface="Verdana" panose="020B0604030504040204" pitchFamily="34" charset="0"/>
                <a:cs typeface="Arial" panose="020B0604020202020204" pitchFamily="34" charset="0"/>
              </a:endParaRPr>
            </a:p>
          </p:txBody>
        </p:sp>
      </p:grpSp>
      <p:sp>
        <p:nvSpPr>
          <p:cNvPr id="60" name="TextBox 59">
            <a:extLst>
              <a:ext uri="{FF2B5EF4-FFF2-40B4-BE49-F238E27FC236}">
                <a16:creationId xmlns:a16="http://schemas.microsoft.com/office/drawing/2014/main" id="{63DF1CBD-92D5-4BA3-ADDE-DE2729737770}"/>
              </a:ext>
            </a:extLst>
          </p:cNvPr>
          <p:cNvSpPr txBox="1"/>
          <p:nvPr/>
        </p:nvSpPr>
        <p:spPr>
          <a:xfrm>
            <a:off x="6758124" y="1967144"/>
            <a:ext cx="3104632" cy="502766"/>
          </a:xfrm>
          <a:prstGeom prst="rect">
            <a:avLst/>
          </a:prstGeom>
          <a:noFill/>
        </p:spPr>
        <p:txBody>
          <a:bodyPr wrap="none" rtlCol="0">
            <a:spAutoFit/>
          </a:bodyPr>
          <a:lstStyle/>
          <a:p>
            <a:pPr algn="l"/>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9EEAB1-393A-4ACC-9B7A-8F5D39918A13}"/>
              </a:ext>
            </a:extLst>
          </p:cNvPr>
          <p:cNvSpPr txBox="1"/>
          <p:nvPr/>
        </p:nvSpPr>
        <p:spPr>
          <a:xfrm>
            <a:off x="4323880" y="42291"/>
            <a:ext cx="3544240" cy="646331"/>
          </a:xfrm>
          <a:prstGeom prst="rect">
            <a:avLst/>
          </a:prstGeom>
          <a:noFill/>
        </p:spPr>
        <p:txBody>
          <a:bodyPr wrap="none" rtlCol="0">
            <a:spAutoFit/>
          </a:bodyPr>
          <a:lstStyle/>
          <a:p>
            <a:r>
              <a:rPr lang="en-US" sz="3600" dirty="0">
                <a:cs typeface="Arial" panose="020B0604020202020204" pitchFamily="34" charset="0"/>
              </a:rPr>
              <a:t>Is there causality?</a:t>
            </a:r>
            <a:endParaRPr lang="LID4096" sz="3600" dirty="0">
              <a:cs typeface="Arial" panose="020B0604020202020204" pitchFamily="34" charset="0"/>
            </a:endParaRPr>
          </a:p>
        </p:txBody>
      </p:sp>
      <p:sp>
        <p:nvSpPr>
          <p:cNvPr id="28" name="TextBox 27">
            <a:extLst>
              <a:ext uri="{FF2B5EF4-FFF2-40B4-BE49-F238E27FC236}">
                <a16:creationId xmlns:a16="http://schemas.microsoft.com/office/drawing/2014/main" id="{EA10B8A3-6537-415F-9DCD-B88154ACA402}"/>
              </a:ext>
            </a:extLst>
          </p:cNvPr>
          <p:cNvSpPr txBox="1"/>
          <p:nvPr/>
        </p:nvSpPr>
        <p:spPr>
          <a:xfrm>
            <a:off x="2451622" y="5240638"/>
            <a:ext cx="3229730" cy="913199"/>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Library Length</a:t>
            </a:r>
          </a:p>
          <a:p>
            <a:pPr algn="ctr"/>
            <a:r>
              <a:rPr lang="en-US" sz="2667" dirty="0">
                <a:ea typeface="Verdana" panose="020B0604030504040204" pitchFamily="34" charset="0"/>
                <a:cs typeface="Arial" panose="020B0604020202020204" pitchFamily="34" charset="0"/>
              </a:rPr>
              <a:t>(Training Data Length)</a:t>
            </a:r>
            <a:endParaRPr lang="LID4096" sz="2667" dirty="0">
              <a:ea typeface="Verdana" panose="020B060403050404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55734CC-E3F1-4781-A447-B04842233862}"/>
              </a:ext>
            </a:extLst>
          </p:cNvPr>
          <p:cNvSpPr txBox="1"/>
          <p:nvPr/>
        </p:nvSpPr>
        <p:spPr>
          <a:xfrm rot="16200000">
            <a:off x="246240" y="2836769"/>
            <a:ext cx="2896242" cy="502766"/>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4978FE98-FBBD-4935-80CB-314F308BC3DB}"/>
              </a:ext>
            </a:extLst>
          </p:cNvPr>
          <p:cNvGrpSpPr/>
          <p:nvPr/>
        </p:nvGrpSpPr>
        <p:grpSpPr>
          <a:xfrm>
            <a:off x="7197134" y="4724104"/>
            <a:ext cx="3562351" cy="804672"/>
            <a:chOff x="6655760" y="3245727"/>
            <a:chExt cx="2671763" cy="603504"/>
          </a:xfrm>
        </p:grpSpPr>
        <p:sp>
          <p:nvSpPr>
            <p:cNvPr id="31" name="Arrow: Up 30">
              <a:extLst>
                <a:ext uri="{FF2B5EF4-FFF2-40B4-BE49-F238E27FC236}">
                  <a16:creationId xmlns:a16="http://schemas.microsoft.com/office/drawing/2014/main" id="{3D0039FD-23EA-4D25-8C0E-3A3EC29FCF96}"/>
                </a:ext>
              </a:extLst>
            </p:cNvPr>
            <p:cNvSpPr/>
            <p:nvPr/>
          </p:nvSpPr>
          <p:spPr>
            <a:xfrm rot="5400000">
              <a:off x="7689890" y="2211597"/>
              <a:ext cx="603504" cy="2671763"/>
            </a:xfrm>
            <a:prstGeom prst="upArrow">
              <a:avLst/>
            </a:prstGeom>
            <a:gradFill flip="none" rotWithShape="1">
              <a:gsLst>
                <a:gs pos="56000">
                  <a:schemeClr val="accent4">
                    <a:lumMod val="60000"/>
                    <a:lumOff val="40000"/>
                  </a:schemeClr>
                </a:gs>
                <a:gs pos="2000">
                  <a:schemeClr val="bg1">
                    <a:lumMod val="65000"/>
                  </a:schemeClr>
                </a:gs>
                <a:gs pos="100000">
                  <a:schemeClr val="accent4">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32" name="TextBox 31">
              <a:extLst>
                <a:ext uri="{FF2B5EF4-FFF2-40B4-BE49-F238E27FC236}">
                  <a16:creationId xmlns:a16="http://schemas.microsoft.com/office/drawing/2014/main" id="{376B2D9E-49C3-4185-80A5-D23A8D6844D8}"/>
                </a:ext>
              </a:extLst>
            </p:cNvPr>
            <p:cNvSpPr txBox="1"/>
            <p:nvPr/>
          </p:nvSpPr>
          <p:spPr>
            <a:xfrm>
              <a:off x="6821281" y="3389767"/>
              <a:ext cx="2140442"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Passes significance tests</a:t>
              </a:r>
              <a:endParaRPr lang="LID4096" sz="2133" dirty="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354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3FAA84-3A1A-462F-BD7E-239795A6D0B3}"/>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Considerations</a:t>
            </a:r>
            <a:endParaRPr lang="LID4096" sz="3600" dirty="0"/>
          </a:p>
        </p:txBody>
      </p:sp>
      <p:sp>
        <p:nvSpPr>
          <p:cNvPr id="3" name="TextBox 2">
            <a:extLst>
              <a:ext uri="{FF2B5EF4-FFF2-40B4-BE49-F238E27FC236}">
                <a16:creationId xmlns:a16="http://schemas.microsoft.com/office/drawing/2014/main" id="{39003497-B50A-4DA7-8E87-229FB949DE74}"/>
              </a:ext>
            </a:extLst>
          </p:cNvPr>
          <p:cNvSpPr txBox="1"/>
          <p:nvPr/>
        </p:nvSpPr>
        <p:spPr>
          <a:xfrm>
            <a:off x="212251" y="832229"/>
            <a:ext cx="10763250"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t>CCM identifies causal relationships in weakly coupled nonlinear systems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Typically, CCM can be applied to time series of roughly 30 or more sequential observations</a:t>
            </a:r>
          </a:p>
          <a:p>
            <a:pPr marL="742950" lvl="1" indent="-285750">
              <a:buFont typeface="Arial" panose="020B0604020202020204" pitchFamily="34" charset="0"/>
              <a:buChar char="•"/>
            </a:pPr>
            <a:r>
              <a:rPr lang="en-US" sz="2400" dirty="0"/>
              <a:t>HOWEVER, longer time series are preferable</a:t>
            </a:r>
          </a:p>
          <a:p>
            <a:pPr marL="1200150" lvl="2" indent="-285750">
              <a:buFont typeface="Arial" panose="020B0604020202020204" pitchFamily="34" charset="0"/>
              <a:buChar char="•"/>
            </a:pPr>
            <a:r>
              <a:rPr lang="en-US" sz="2400" dirty="0"/>
              <a:t>Particularly when causal relationships are weak or process noise and observation errors are high</a:t>
            </a:r>
          </a:p>
          <a:p>
            <a:pPr marL="742950" lvl="1" indent="-285750">
              <a:buFont typeface="Arial" panose="020B0604020202020204" pitchFamily="34" charset="0"/>
              <a:buChar char="•"/>
            </a:pPr>
            <a:r>
              <a:rPr lang="en-US" sz="2400" dirty="0"/>
              <a:t>With longer time series </a:t>
            </a:r>
          </a:p>
          <a:p>
            <a:pPr marL="1200150" lvl="2" indent="-285750">
              <a:buFont typeface="Arial" panose="020B0604020202020204" pitchFamily="34" charset="0"/>
              <a:buChar char="•"/>
            </a:pPr>
            <a:r>
              <a:rPr lang="en-US" sz="2400" dirty="0"/>
              <a:t>The reconstructed manifolds are denser</a:t>
            </a:r>
          </a:p>
          <a:p>
            <a:pPr marL="1200150" lvl="2" indent="-285750">
              <a:buFont typeface="Arial" panose="020B0604020202020204" pitchFamily="34" charset="0"/>
              <a:buChar char="•"/>
            </a:pPr>
            <a:r>
              <a:rPr lang="en-US" sz="2400" dirty="0"/>
              <a:t>Nearest neighbors are closers</a:t>
            </a:r>
          </a:p>
          <a:p>
            <a:pPr marL="1200150" lvl="2" indent="-285750">
              <a:buFont typeface="Arial" panose="020B0604020202020204" pitchFamily="34" charset="0"/>
              <a:buChar char="•"/>
            </a:pPr>
            <a:r>
              <a:rPr lang="en-US" sz="2400" dirty="0"/>
              <a:t>Cross-map estimates (rho) increase in precision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Distinguishing causal relationships with CCM depends on</a:t>
            </a:r>
          </a:p>
          <a:p>
            <a:pPr marL="742950" lvl="1" indent="-285750">
              <a:buFont typeface="Arial" panose="020B0604020202020204" pitchFamily="34" charset="0"/>
              <a:buChar char="•"/>
            </a:pPr>
            <a:r>
              <a:rPr lang="en-US" sz="2400" dirty="0"/>
              <a:t>The strength of the underlying relationships</a:t>
            </a:r>
          </a:p>
          <a:p>
            <a:pPr marL="742950" lvl="1" indent="-285750">
              <a:buFont typeface="Arial" panose="020B0604020202020204" pitchFamily="34" charset="0"/>
              <a:buChar char="•"/>
            </a:pPr>
            <a:r>
              <a:rPr lang="en-US" sz="2400" dirty="0"/>
              <a:t>The amount of data available</a:t>
            </a:r>
          </a:p>
          <a:p>
            <a:pPr marL="742950" lvl="1" indent="-285750">
              <a:buFont typeface="Arial" panose="020B0604020202020204" pitchFamily="34" charset="0"/>
              <a:buChar char="•"/>
            </a:pPr>
            <a:r>
              <a:rPr lang="en-US" sz="2400" dirty="0"/>
              <a:t>The presence of process noise and observation error</a:t>
            </a:r>
          </a:p>
        </p:txBody>
      </p:sp>
      <p:sp>
        <p:nvSpPr>
          <p:cNvPr id="4" name="TextBox 3">
            <a:extLst>
              <a:ext uri="{FF2B5EF4-FFF2-40B4-BE49-F238E27FC236}">
                <a16:creationId xmlns:a16="http://schemas.microsoft.com/office/drawing/2014/main" id="{B515184B-CC19-40BD-903D-2FCB09BC0DE3}"/>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Sugihara et al. 2012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05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F7234-3592-4D6F-94BE-FA6C81B7FEC4}"/>
              </a:ext>
            </a:extLst>
          </p:cNvPr>
          <p:cNvSpPr txBox="1"/>
          <p:nvPr/>
        </p:nvSpPr>
        <p:spPr>
          <a:xfrm>
            <a:off x="316314" y="826398"/>
            <a:ext cx="11558852" cy="5262979"/>
          </a:xfrm>
          <a:prstGeom prst="rect">
            <a:avLst/>
          </a:prstGeom>
          <a:noFill/>
        </p:spPr>
        <p:txBody>
          <a:bodyPr wrap="square" rtlCol="0">
            <a:spAutoFit/>
          </a:bodyPr>
          <a:lstStyle/>
          <a:p>
            <a:r>
              <a:rPr lang="en-US" sz="2400" dirty="0"/>
              <a:t>Things to do:</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is good practice to normalize time series to zero mean and unit variance to ensure all variables have the same level of magnitude for comparison and to avoid constructing a distorted state space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data contain linear trends, these should be removed (i.e., detrended) to make the time series stationary, meaning that it should have a constant mean and variance</a:t>
            </a:r>
          </a:p>
          <a:p>
            <a:pPr marL="742950" lvl="1" indent="-285750">
              <a:buFont typeface="Arial" panose="020B0604020202020204" pitchFamily="34" charset="0"/>
              <a:buChar char="•"/>
            </a:pPr>
            <a:r>
              <a:rPr lang="en-US" sz="2400" dirty="0"/>
              <a:t>Strong cyclic behavior or seasonality can impact the effectiveness of CCM</a:t>
            </a:r>
          </a:p>
          <a:p>
            <a:endParaRPr lang="en-US" sz="2400" dirty="0"/>
          </a:p>
          <a:p>
            <a:r>
              <a:rPr lang="en-US" sz="2400" dirty="0"/>
              <a:t>Things not to do:</a:t>
            </a:r>
          </a:p>
          <a:p>
            <a:endParaRPr lang="en-US" sz="2400" dirty="0"/>
          </a:p>
          <a:p>
            <a:pPr marL="285750" indent="-285750">
              <a:buFont typeface="Arial" panose="020B0604020202020204" pitchFamily="34" charset="0"/>
              <a:buChar char="•"/>
            </a:pPr>
            <a:r>
              <a:rPr lang="en-US" sz="2400" dirty="0"/>
              <a:t>Time series data should not be passed through a linear filter (e.g., smoothing or moving average) because smoothers can destroy the dynamics and make the signal linear</a:t>
            </a:r>
          </a:p>
        </p:txBody>
      </p:sp>
      <p:sp>
        <p:nvSpPr>
          <p:cNvPr id="3" name="Rectangle 2">
            <a:extLst>
              <a:ext uri="{FF2B5EF4-FFF2-40B4-BE49-F238E27FC236}">
                <a16:creationId xmlns:a16="http://schemas.microsoft.com/office/drawing/2014/main" id="{9BD64A0F-B771-40D8-91DE-EA0957F65C47}"/>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Operationalizing CCM: Data Preparation</a:t>
            </a:r>
            <a:endParaRPr lang="LID4096" sz="3600" dirty="0"/>
          </a:p>
        </p:txBody>
      </p:sp>
    </p:spTree>
    <p:extLst>
      <p:ext uri="{BB962C8B-B14F-4D97-AF65-F5344CB8AC3E}">
        <p14:creationId xmlns:p14="http://schemas.microsoft.com/office/powerpoint/2010/main" val="394428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8A65B-DB18-4F7F-AC53-C92927F5FA22}"/>
              </a:ext>
            </a:extLst>
          </p:cNvPr>
          <p:cNvSpPr txBox="1"/>
          <p:nvPr/>
        </p:nvSpPr>
        <p:spPr>
          <a:xfrm>
            <a:off x="3019425" y="0"/>
            <a:ext cx="6153150" cy="646331"/>
          </a:xfrm>
          <a:prstGeom prst="rect">
            <a:avLst/>
          </a:prstGeom>
          <a:noFill/>
        </p:spPr>
        <p:txBody>
          <a:bodyPr wrap="square" rtlCol="0">
            <a:spAutoFit/>
          </a:bodyPr>
          <a:lstStyle/>
          <a:p>
            <a:pPr algn="ctr"/>
            <a:r>
              <a:rPr lang="en-US" sz="3600" dirty="0"/>
              <a:t>Today’s Plan</a:t>
            </a:r>
            <a:endParaRPr lang="LID4096" sz="3600" dirty="0"/>
          </a:p>
        </p:txBody>
      </p:sp>
      <p:sp>
        <p:nvSpPr>
          <p:cNvPr id="3" name="TextBox 2">
            <a:extLst>
              <a:ext uri="{FF2B5EF4-FFF2-40B4-BE49-F238E27FC236}">
                <a16:creationId xmlns:a16="http://schemas.microsoft.com/office/drawing/2014/main" id="{B6B1CE88-0A18-4BC7-81F7-0823A826A49E}"/>
              </a:ext>
            </a:extLst>
          </p:cNvPr>
          <p:cNvSpPr txBox="1"/>
          <p:nvPr/>
        </p:nvSpPr>
        <p:spPr>
          <a:xfrm>
            <a:off x="225357" y="1060315"/>
            <a:ext cx="1174128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9:00 AM - ~4:00 PM</a:t>
            </a:r>
          </a:p>
          <a:p>
            <a:endParaRPr lang="en-US" dirty="0"/>
          </a:p>
          <a:p>
            <a:pPr marL="285750" indent="-285750">
              <a:buFont typeface="Arial" panose="020B0604020202020204" pitchFamily="34" charset="0"/>
              <a:buChar char="•"/>
            </a:pPr>
            <a:r>
              <a:rPr lang="en-US" dirty="0"/>
              <a:t>Morning Session</a:t>
            </a:r>
          </a:p>
          <a:p>
            <a:pPr marL="742950" lvl="1" indent="-285750">
              <a:buFont typeface="Arial" panose="020B0604020202020204" pitchFamily="34" charset="0"/>
              <a:buChar char="•"/>
            </a:pPr>
            <a:r>
              <a:rPr lang="en-US" dirty="0"/>
              <a:t>Lecture: Introduction to Empirical Dynamic Modeling and Convergent Cross Mapping</a:t>
            </a:r>
          </a:p>
          <a:p>
            <a:pPr marL="1200150" lvl="2" indent="-285750">
              <a:buFont typeface="Arial" panose="020B0604020202020204" pitchFamily="34" charset="0"/>
              <a:buChar char="•"/>
            </a:pPr>
            <a:r>
              <a:rPr lang="en-US" dirty="0"/>
              <a:t>Theory, Implementation, Data considerations, and Applications</a:t>
            </a:r>
          </a:p>
          <a:p>
            <a:pPr marL="742950" lvl="1" indent="-285750">
              <a:buFont typeface="Arial" panose="020B0604020202020204" pitchFamily="34" charset="0"/>
              <a:buChar char="•"/>
            </a:pPr>
            <a:r>
              <a:rPr lang="en-US" dirty="0"/>
              <a:t>Small break</a:t>
            </a:r>
          </a:p>
          <a:p>
            <a:pPr marL="742950" lvl="1" indent="-285750">
              <a:buFont typeface="Arial" panose="020B0604020202020204" pitchFamily="34" charset="0"/>
              <a:buChar char="•"/>
            </a:pPr>
            <a:r>
              <a:rPr lang="en-US" dirty="0"/>
              <a:t>R-tutorial: Convergent Cross Mapping with </a:t>
            </a:r>
            <a:r>
              <a:rPr lang="en-US" dirty="0" err="1"/>
              <a:t>rEDM</a:t>
            </a:r>
            <a:r>
              <a:rPr lang="en-US" dirty="0"/>
              <a:t>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Lunch from 12:00 – 1:00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Afternoon Session</a:t>
            </a:r>
          </a:p>
          <a:p>
            <a:pPr marL="742950" lvl="1" indent="-285750">
              <a:buFont typeface="Arial" panose="020B0604020202020204" pitchFamily="34" charset="0"/>
              <a:buChar char="•"/>
            </a:pPr>
            <a:r>
              <a:rPr lang="en-US" dirty="0"/>
              <a:t>Finish R tutorial from morning session (if necessary)</a:t>
            </a:r>
          </a:p>
          <a:p>
            <a:pPr marL="742950" lvl="1" indent="-285750">
              <a:buFont typeface="Arial" panose="020B0604020202020204" pitchFamily="34" charset="0"/>
              <a:buChar char="•"/>
            </a:pPr>
            <a:r>
              <a:rPr lang="en-US" dirty="0"/>
              <a:t>Lecture: Introduction to S-</a:t>
            </a:r>
            <a:r>
              <a:rPr lang="en-US" dirty="0" err="1"/>
              <a:t>mappping</a:t>
            </a:r>
            <a:endParaRPr lang="en-US" dirty="0"/>
          </a:p>
          <a:p>
            <a:pPr marL="742950" lvl="1" indent="-285750">
              <a:buFont typeface="Arial" panose="020B0604020202020204" pitchFamily="34" charset="0"/>
              <a:buChar char="•"/>
            </a:pPr>
            <a:r>
              <a:rPr lang="en-US" dirty="0"/>
              <a:t>R tutorial: S-mapping</a:t>
            </a:r>
          </a:p>
          <a:p>
            <a:pPr marL="742950" lvl="1" indent="-285750">
              <a:buFont typeface="Arial" panose="020B0604020202020204" pitchFamily="34" charset="0"/>
              <a:buChar char="•"/>
            </a:pPr>
            <a:r>
              <a:rPr lang="en-US" dirty="0"/>
              <a:t>Feedback and Questions</a:t>
            </a:r>
            <a:endParaRPr lang="LID4096" dirty="0"/>
          </a:p>
        </p:txBody>
      </p:sp>
    </p:spTree>
    <p:extLst>
      <p:ext uri="{BB962C8B-B14F-4D97-AF65-F5344CB8AC3E}">
        <p14:creationId xmlns:p14="http://schemas.microsoft.com/office/powerpoint/2010/main" val="22227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CD0FC6-692B-4F39-B406-D9839FA1E087}"/>
              </a:ext>
            </a:extLst>
          </p:cNvPr>
          <p:cNvSpPr/>
          <p:nvPr/>
        </p:nvSpPr>
        <p:spPr>
          <a:xfrm>
            <a:off x="1" y="0"/>
            <a:ext cx="5263116" cy="1200329"/>
          </a:xfrm>
          <a:prstGeom prst="rect">
            <a:avLst/>
          </a:prstGeom>
        </p:spPr>
        <p:txBody>
          <a:bodyPr wrap="square">
            <a:spAutoFit/>
          </a:bodyPr>
          <a:lstStyle/>
          <a:p>
            <a:pPr algn="ctr"/>
            <a:r>
              <a:rPr lang="en-US" sz="3600" dirty="0">
                <a:cs typeface="Arial" panose="020B0604020202020204" pitchFamily="34" charset="0"/>
              </a:rPr>
              <a:t>Operationalizing CCM: </a:t>
            </a:r>
          </a:p>
          <a:p>
            <a:pPr algn="ctr"/>
            <a:r>
              <a:rPr lang="en-US" sz="3600" dirty="0">
                <a:cs typeface="Arial" panose="020B0604020202020204" pitchFamily="34" charset="0"/>
              </a:rPr>
              <a:t>4 Steps</a:t>
            </a:r>
            <a:endParaRPr lang="LID4096" sz="3600" dirty="0"/>
          </a:p>
        </p:txBody>
      </p:sp>
      <p:grpSp>
        <p:nvGrpSpPr>
          <p:cNvPr id="14" name="Group 13">
            <a:extLst>
              <a:ext uri="{FF2B5EF4-FFF2-40B4-BE49-F238E27FC236}">
                <a16:creationId xmlns:a16="http://schemas.microsoft.com/office/drawing/2014/main" id="{BFC8FBBC-9274-4FF1-B75D-F11203E95D20}"/>
              </a:ext>
            </a:extLst>
          </p:cNvPr>
          <p:cNvGrpSpPr/>
          <p:nvPr/>
        </p:nvGrpSpPr>
        <p:grpSpPr>
          <a:xfrm>
            <a:off x="5263116" y="0"/>
            <a:ext cx="6145619" cy="6858000"/>
            <a:chOff x="2998381" y="0"/>
            <a:chExt cx="6145619" cy="6858000"/>
          </a:xfrm>
        </p:grpSpPr>
        <p:grpSp>
          <p:nvGrpSpPr>
            <p:cNvPr id="10" name="Group 9">
              <a:extLst>
                <a:ext uri="{FF2B5EF4-FFF2-40B4-BE49-F238E27FC236}">
                  <a16:creationId xmlns:a16="http://schemas.microsoft.com/office/drawing/2014/main" id="{FCEC1311-79EC-44A3-8C66-1B02A84E1D5F}"/>
                </a:ext>
              </a:extLst>
            </p:cNvPr>
            <p:cNvGrpSpPr/>
            <p:nvPr/>
          </p:nvGrpSpPr>
          <p:grpSpPr>
            <a:xfrm>
              <a:off x="3067049" y="0"/>
              <a:ext cx="6076951" cy="6858000"/>
              <a:chOff x="3067049" y="0"/>
              <a:chExt cx="6076951" cy="6858000"/>
            </a:xfrm>
          </p:grpSpPr>
          <p:grpSp>
            <p:nvGrpSpPr>
              <p:cNvPr id="7" name="Group 6">
                <a:extLst>
                  <a:ext uri="{FF2B5EF4-FFF2-40B4-BE49-F238E27FC236}">
                    <a16:creationId xmlns:a16="http://schemas.microsoft.com/office/drawing/2014/main" id="{EE4B8D78-6660-4900-B85F-D79B4C2483AA}"/>
                  </a:ext>
                </a:extLst>
              </p:cNvPr>
              <p:cNvGrpSpPr/>
              <p:nvPr/>
            </p:nvGrpSpPr>
            <p:grpSpPr>
              <a:xfrm>
                <a:off x="3067049" y="0"/>
                <a:ext cx="6076951" cy="6858000"/>
                <a:chOff x="3067049" y="0"/>
                <a:chExt cx="6076951" cy="6858000"/>
              </a:xfrm>
            </p:grpSpPr>
            <p:pic>
              <p:nvPicPr>
                <p:cNvPr id="3" name="Picture 2">
                  <a:extLst>
                    <a:ext uri="{FF2B5EF4-FFF2-40B4-BE49-F238E27FC236}">
                      <a16:creationId xmlns:a16="http://schemas.microsoft.com/office/drawing/2014/main" id="{FE5E897F-D080-41C6-81A1-EC3821D4F6FD}"/>
                    </a:ext>
                  </a:extLst>
                </p:cNvPr>
                <p:cNvPicPr>
                  <a:picLocks noChangeAspect="1"/>
                </p:cNvPicPr>
                <p:nvPr/>
              </p:nvPicPr>
              <p:blipFill rotWithShape="1">
                <a:blip r:embed="rId3"/>
                <a:srcRect l="1950" r="1647"/>
                <a:stretch/>
              </p:blipFill>
              <p:spPr>
                <a:xfrm>
                  <a:off x="3067049" y="0"/>
                  <a:ext cx="6076951" cy="6858000"/>
                </a:xfrm>
                <a:prstGeom prst="rect">
                  <a:avLst/>
                </a:prstGeom>
              </p:spPr>
            </p:pic>
            <p:sp>
              <p:nvSpPr>
                <p:cNvPr id="4" name="TextBox 3">
                  <a:extLst>
                    <a:ext uri="{FF2B5EF4-FFF2-40B4-BE49-F238E27FC236}">
                      <a16:creationId xmlns:a16="http://schemas.microsoft.com/office/drawing/2014/main" id="{B37F12B5-562C-403F-AF78-820B955C25AC}"/>
                    </a:ext>
                  </a:extLst>
                </p:cNvPr>
                <p:cNvSpPr txBox="1"/>
                <p:nvPr/>
              </p:nvSpPr>
              <p:spPr>
                <a:xfrm>
                  <a:off x="3205538" y="2228671"/>
                  <a:ext cx="3421295" cy="1200329"/>
                </a:xfrm>
                <a:prstGeom prst="rect">
                  <a:avLst/>
                </a:prstGeom>
                <a:solidFill>
                  <a:schemeClr val="bg1"/>
                </a:solidFill>
              </p:spPr>
              <p:txBody>
                <a:bodyPr wrap="square" rtlCol="0">
                  <a:spAutoFit/>
                </a:bodyPr>
                <a:lstStyle/>
                <a:p>
                  <a:pPr marL="342900" indent="-342900">
                    <a:buAutoNum type="arabicPeriod"/>
                  </a:pPr>
                  <a:r>
                    <a:rPr lang="en-US" dirty="0"/>
                    <a:t>Determine the best embedding dimension</a:t>
                  </a:r>
                </a:p>
                <a:p>
                  <a:pPr marL="342900" indent="-342900">
                    <a:buAutoNum type="arabicPeriod"/>
                  </a:pPr>
                  <a:r>
                    <a:rPr lang="en-US" dirty="0"/>
                    <a:t>Test for nonlinearity and stochastic noise</a:t>
                  </a:r>
                </a:p>
              </p:txBody>
            </p:sp>
            <p:sp>
              <p:nvSpPr>
                <p:cNvPr id="5" name="TextBox 4">
                  <a:extLst>
                    <a:ext uri="{FF2B5EF4-FFF2-40B4-BE49-F238E27FC236}">
                      <a16:creationId xmlns:a16="http://schemas.microsoft.com/office/drawing/2014/main" id="{227B445A-7167-49D8-AAB4-7A5EF1EA0845}"/>
                    </a:ext>
                  </a:extLst>
                </p:cNvPr>
                <p:cNvSpPr txBox="1"/>
                <p:nvPr/>
              </p:nvSpPr>
              <p:spPr>
                <a:xfrm>
                  <a:off x="3402151" y="4851112"/>
                  <a:ext cx="2704123" cy="584775"/>
                </a:xfrm>
                <a:prstGeom prst="rect">
                  <a:avLst/>
                </a:prstGeom>
                <a:solidFill>
                  <a:schemeClr val="bg1"/>
                </a:solidFill>
              </p:spPr>
              <p:txBody>
                <a:bodyPr wrap="square" rtlCol="0">
                  <a:spAutoFit/>
                </a:bodyPr>
                <a:lstStyle/>
                <a:p>
                  <a:r>
                    <a:rPr lang="en-US" sz="1600" dirty="0"/>
                    <a:t>3. Test for causal interaction</a:t>
                  </a:r>
                </a:p>
                <a:p>
                  <a:r>
                    <a:rPr lang="en-US" sz="1600" dirty="0"/>
                    <a:t>4. Evaluate significance</a:t>
                  </a:r>
                  <a:endParaRPr lang="LID4096" sz="1600" dirty="0"/>
                </a:p>
              </p:txBody>
            </p:sp>
            <p:sp>
              <p:nvSpPr>
                <p:cNvPr id="2" name="Rectangle 1">
                  <a:extLst>
                    <a:ext uri="{FF2B5EF4-FFF2-40B4-BE49-F238E27FC236}">
                      <a16:creationId xmlns:a16="http://schemas.microsoft.com/office/drawing/2014/main" id="{CE265A24-217D-42F3-9FB7-FDA890509D27}"/>
                    </a:ext>
                  </a:extLst>
                </p:cNvPr>
                <p:cNvSpPr/>
                <p:nvPr/>
              </p:nvSpPr>
              <p:spPr>
                <a:xfrm>
                  <a:off x="3402151" y="4600937"/>
                  <a:ext cx="226512" cy="250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7CE24DFD-E835-4968-9E00-CD092136D5A6}"/>
                    </a:ext>
                  </a:extLst>
                </p:cNvPr>
                <p:cNvSpPr/>
                <p:nvPr/>
              </p:nvSpPr>
              <p:spPr>
                <a:xfrm>
                  <a:off x="5845215" y="5185458"/>
                  <a:ext cx="1192193" cy="179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8" name="Rectangle 7">
                <a:extLst>
                  <a:ext uri="{FF2B5EF4-FFF2-40B4-BE49-F238E27FC236}">
                    <a16:creationId xmlns:a16="http://schemas.microsoft.com/office/drawing/2014/main" id="{E42DC991-2E77-43F5-8367-C3D34B967571}"/>
                  </a:ext>
                </a:extLst>
              </p:cNvPr>
              <p:cNvSpPr/>
              <p:nvPr/>
            </p:nvSpPr>
            <p:spPr>
              <a:xfrm>
                <a:off x="5847907" y="5715000"/>
                <a:ext cx="1568302" cy="186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9F811DBE-3528-4138-AEC0-7F351E53A01E}"/>
                  </a:ext>
                </a:extLst>
              </p:cNvPr>
              <p:cNvSpPr/>
              <p:nvPr/>
            </p:nvSpPr>
            <p:spPr>
              <a:xfrm>
                <a:off x="3439633" y="6119037"/>
                <a:ext cx="189030" cy="217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3" name="Rectangle 12">
              <a:extLst>
                <a:ext uri="{FF2B5EF4-FFF2-40B4-BE49-F238E27FC236}">
                  <a16:creationId xmlns:a16="http://schemas.microsoft.com/office/drawing/2014/main" id="{9CEE38E4-A79D-4E95-9AEE-59E93B8151A9}"/>
                </a:ext>
              </a:extLst>
            </p:cNvPr>
            <p:cNvSpPr/>
            <p:nvPr/>
          </p:nvSpPr>
          <p:spPr>
            <a:xfrm>
              <a:off x="2998381" y="0"/>
              <a:ext cx="446568" cy="4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5" name="Rectangle 14">
            <a:extLst>
              <a:ext uri="{FF2B5EF4-FFF2-40B4-BE49-F238E27FC236}">
                <a16:creationId xmlns:a16="http://schemas.microsoft.com/office/drawing/2014/main" id="{3CA5DAAA-0FD9-4972-BDC0-F0BB35327640}"/>
              </a:ext>
            </a:extLst>
          </p:cNvPr>
          <p:cNvSpPr/>
          <p:nvPr/>
        </p:nvSpPr>
        <p:spPr>
          <a:xfrm>
            <a:off x="5359179" y="1411355"/>
            <a:ext cx="5999259" cy="207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9ACA5BF4-9FC1-4D44-A24B-CF6EC70B2CA0}"/>
              </a:ext>
            </a:extLst>
          </p:cNvPr>
          <p:cNvSpPr/>
          <p:nvPr/>
        </p:nvSpPr>
        <p:spPr>
          <a:xfrm>
            <a:off x="5359179" y="3488927"/>
            <a:ext cx="5999259" cy="1990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AEDB3BE2-3014-4263-AA6D-01BB81827CCD}"/>
              </a:ext>
            </a:extLst>
          </p:cNvPr>
          <p:cNvSpPr/>
          <p:nvPr/>
        </p:nvSpPr>
        <p:spPr>
          <a:xfrm>
            <a:off x="5359179" y="5492974"/>
            <a:ext cx="5359179" cy="1294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726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2ECA9-D495-4940-A8EC-D0F4C69D633D}"/>
              </a:ext>
            </a:extLst>
          </p:cNvPr>
          <p:cNvSpPr/>
          <p:nvPr/>
        </p:nvSpPr>
        <p:spPr>
          <a:xfrm>
            <a:off x="481261" y="8146"/>
            <a:ext cx="11393905" cy="1200329"/>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1: Determine the best embedding dimension</a:t>
            </a:r>
            <a:endParaRPr lang="LID4096" sz="3600" dirty="0"/>
          </a:p>
        </p:txBody>
      </p:sp>
      <p:sp>
        <p:nvSpPr>
          <p:cNvPr id="5" name="TextBox 4">
            <a:extLst>
              <a:ext uri="{FF2B5EF4-FFF2-40B4-BE49-F238E27FC236}">
                <a16:creationId xmlns:a16="http://schemas.microsoft.com/office/drawing/2014/main" id="{D26E602D-56A1-4A57-8BB5-79A44874FF35}"/>
              </a:ext>
            </a:extLst>
          </p:cNvPr>
          <p:cNvSpPr txBox="1"/>
          <p:nvPr/>
        </p:nvSpPr>
        <p:spPr>
          <a:xfrm>
            <a:off x="222141" y="1626781"/>
            <a:ext cx="11068493" cy="4524315"/>
          </a:xfrm>
          <a:prstGeom prst="rect">
            <a:avLst/>
          </a:prstGeom>
          <a:noFill/>
        </p:spPr>
        <p:txBody>
          <a:bodyPr wrap="square" rtlCol="0">
            <a:spAutoFit/>
          </a:bodyPr>
          <a:lstStyle/>
          <a:p>
            <a:r>
              <a:rPr lang="en-US" sz="2400" b="1" dirty="0"/>
              <a:t>Embedding dimension (E)</a:t>
            </a:r>
            <a:r>
              <a:rPr lang="en-US" sz="2400" dirty="0"/>
              <a:t>: The number of lags required to reconstruct the manifold</a:t>
            </a:r>
          </a:p>
          <a:p>
            <a:endParaRPr lang="en-US" sz="2400" dirty="0"/>
          </a:p>
          <a:p>
            <a:pPr marL="342900" indent="-342900">
              <a:buFont typeface="Arial" panose="020B0604020202020204" pitchFamily="34" charset="0"/>
              <a:buChar char="•"/>
            </a:pPr>
            <a:r>
              <a:rPr lang="en-US" sz="2400" dirty="0"/>
              <a:t>If enough lags are used, the reconstruction will map one-to-one to the original manifold. </a:t>
            </a:r>
          </a:p>
          <a:p>
            <a:pPr marL="342900" indent="-342900">
              <a:buFont typeface="Arial" panose="020B0604020202020204" pitchFamily="34" charset="0"/>
              <a:buChar char="•"/>
            </a:pPr>
            <a:r>
              <a:rPr lang="en-US" sz="2400" dirty="0"/>
              <a:t>If the number of lags is insufficient (i.e. the embedding dimension is too small), then the reconstruction will have singularities and the performance of CCM will suffer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Importantly, the optimal embedding dimension does not have to correspond to the dimensionality of the original system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More useful to think of E as a practical measure that optimizes the CCM and is dependent on the properties of the data</a:t>
            </a:r>
          </a:p>
        </p:txBody>
      </p:sp>
    </p:spTree>
    <p:extLst>
      <p:ext uri="{BB962C8B-B14F-4D97-AF65-F5344CB8AC3E}">
        <p14:creationId xmlns:p14="http://schemas.microsoft.com/office/powerpoint/2010/main" val="38176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DF7558-9AAD-441C-AF2B-40229B1A314A}"/>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2: Test for nonlinearity and stochastic noise</a:t>
            </a:r>
            <a:endParaRPr lang="LID4096" sz="3600" dirty="0"/>
          </a:p>
        </p:txBody>
      </p:sp>
      <p:sp>
        <p:nvSpPr>
          <p:cNvPr id="6" name="TextBox 5">
            <a:extLst>
              <a:ext uri="{FF2B5EF4-FFF2-40B4-BE49-F238E27FC236}">
                <a16:creationId xmlns:a16="http://schemas.microsoft.com/office/drawing/2014/main" id="{0FB5ABA3-FA46-409D-8FCA-5D2FD8AA2EFC}"/>
              </a:ext>
            </a:extLst>
          </p:cNvPr>
          <p:cNvSpPr txBox="1"/>
          <p:nvPr/>
        </p:nvSpPr>
        <p:spPr>
          <a:xfrm>
            <a:off x="222141" y="1626781"/>
            <a:ext cx="1106849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CCM applies in coupled nonlinear systems so it is important that the system under consideration is nonlinear </a:t>
            </a:r>
            <a:r>
              <a:rPr lang="en-US" sz="2400" i="1" dirty="0"/>
              <a:t>AND</a:t>
            </a:r>
            <a:r>
              <a:rPr lang="en-US" sz="2400" dirty="0"/>
              <a:t> not purely random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Predictive skill (rho) decays with increasing prediction horizon (indicating that the </a:t>
            </a:r>
            <a:r>
              <a:rPr lang="en-US" sz="2400" dirty="0" err="1"/>
              <a:t>systemis</a:t>
            </a:r>
            <a:r>
              <a:rPr lang="en-US" sz="2400" dirty="0"/>
              <a:t> neither completely deterministic or completely random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Predictive skill (rho) is better when accounting for nonlinearity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535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189D54-816F-4909-8478-3F08A0A1A8AE}"/>
              </a:ext>
            </a:extLst>
          </p:cNvPr>
          <p:cNvSpPr/>
          <p:nvPr/>
        </p:nvSpPr>
        <p:spPr>
          <a:xfrm>
            <a:off x="0" y="8146"/>
            <a:ext cx="12191999" cy="1754326"/>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3: Calculate the two processes’ abilities to describe each other’s dynamics</a:t>
            </a:r>
            <a:endParaRPr lang="LID4096" sz="3600" dirty="0"/>
          </a:p>
        </p:txBody>
      </p:sp>
      <p:grpSp>
        <p:nvGrpSpPr>
          <p:cNvPr id="5" name="Group 4">
            <a:extLst>
              <a:ext uri="{FF2B5EF4-FFF2-40B4-BE49-F238E27FC236}">
                <a16:creationId xmlns:a16="http://schemas.microsoft.com/office/drawing/2014/main" id="{8C4BAFF4-7A20-44ED-82DD-4893C693F110}"/>
              </a:ext>
            </a:extLst>
          </p:cNvPr>
          <p:cNvGrpSpPr/>
          <p:nvPr/>
        </p:nvGrpSpPr>
        <p:grpSpPr>
          <a:xfrm>
            <a:off x="176804" y="1782075"/>
            <a:ext cx="6761050" cy="4787124"/>
            <a:chOff x="4502000" y="1102491"/>
            <a:chExt cx="6761050" cy="4787124"/>
          </a:xfrm>
        </p:grpSpPr>
        <p:pic>
          <p:nvPicPr>
            <p:cNvPr id="6" name="Picture 5">
              <a:extLst>
                <a:ext uri="{FF2B5EF4-FFF2-40B4-BE49-F238E27FC236}">
                  <a16:creationId xmlns:a16="http://schemas.microsoft.com/office/drawing/2014/main" id="{3F47B7E8-C86B-49E2-A43E-03E10CB70F18}"/>
                </a:ext>
              </a:extLst>
            </p:cNvPr>
            <p:cNvPicPr>
              <a:picLocks noChangeAspect="1"/>
            </p:cNvPicPr>
            <p:nvPr/>
          </p:nvPicPr>
          <p:blipFill>
            <a:blip r:embed="rId3"/>
            <a:stretch>
              <a:fillRect/>
            </a:stretch>
          </p:blipFill>
          <p:spPr>
            <a:xfrm>
              <a:off x="4502000" y="1102491"/>
              <a:ext cx="6761050" cy="4456562"/>
            </a:xfrm>
            <a:prstGeom prst="rect">
              <a:avLst/>
            </a:prstGeom>
          </p:spPr>
        </p:pic>
        <p:sp>
          <p:nvSpPr>
            <p:cNvPr id="7" name="TextBox 6">
              <a:extLst>
                <a:ext uri="{FF2B5EF4-FFF2-40B4-BE49-F238E27FC236}">
                  <a16:creationId xmlns:a16="http://schemas.microsoft.com/office/drawing/2014/main" id="{DDD3CADB-4F6F-42C4-A7A9-921C8CA9080A}"/>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8" name="Picture 7">
              <a:extLst>
                <a:ext uri="{FF2B5EF4-FFF2-40B4-BE49-F238E27FC236}">
                  <a16:creationId xmlns:a16="http://schemas.microsoft.com/office/drawing/2014/main" id="{E04784F5-59D3-4915-9D1F-AB3AAA7312D9}"/>
                </a:ext>
              </a:extLst>
            </p:cNvPr>
            <p:cNvPicPr>
              <a:picLocks noChangeAspect="1"/>
            </p:cNvPicPr>
            <p:nvPr/>
          </p:nvPicPr>
          <p:blipFill rotWithShape="1">
            <a:blip r:embed="rId3"/>
            <a:srcRect l="75721" t="7193" r="7448" b="81651"/>
            <a:stretch/>
          </p:blipFill>
          <p:spPr>
            <a:xfrm>
              <a:off x="8737600" y="1267270"/>
              <a:ext cx="2245360" cy="981021"/>
            </a:xfrm>
            <a:prstGeom prst="rect">
              <a:avLst/>
            </a:prstGeom>
          </p:spPr>
        </p:pic>
        <p:sp>
          <p:nvSpPr>
            <p:cNvPr id="9" name="TextBox 8">
              <a:extLst>
                <a:ext uri="{FF2B5EF4-FFF2-40B4-BE49-F238E27FC236}">
                  <a16:creationId xmlns:a16="http://schemas.microsoft.com/office/drawing/2014/main" id="{C7155E5D-D905-4FD3-A3E3-F8E350D90CA1}"/>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10" name="TextBox 9">
              <a:extLst>
                <a:ext uri="{FF2B5EF4-FFF2-40B4-BE49-F238E27FC236}">
                  <a16:creationId xmlns:a16="http://schemas.microsoft.com/office/drawing/2014/main" id="{C7A15669-DED1-4B1E-A58A-036DA3F3E4F0}"/>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11" name="TextBox 10">
              <a:extLst>
                <a:ext uri="{FF2B5EF4-FFF2-40B4-BE49-F238E27FC236}">
                  <a16:creationId xmlns:a16="http://schemas.microsoft.com/office/drawing/2014/main" id="{84411B87-6EF2-4085-9376-EEEFB49D4AD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12" name="TextBox 11">
              <a:extLst>
                <a:ext uri="{FF2B5EF4-FFF2-40B4-BE49-F238E27FC236}">
                  <a16:creationId xmlns:a16="http://schemas.microsoft.com/office/drawing/2014/main" id="{3A39CF80-F3E0-4B72-925F-AD3A84EF5573}"/>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grpSp>
        <p:nvGrpSpPr>
          <p:cNvPr id="13" name="Group 12">
            <a:extLst>
              <a:ext uri="{FF2B5EF4-FFF2-40B4-BE49-F238E27FC236}">
                <a16:creationId xmlns:a16="http://schemas.microsoft.com/office/drawing/2014/main" id="{75A33477-BBA4-46DD-9EEA-9561579BA605}"/>
              </a:ext>
            </a:extLst>
          </p:cNvPr>
          <p:cNvGrpSpPr/>
          <p:nvPr/>
        </p:nvGrpSpPr>
        <p:grpSpPr>
          <a:xfrm>
            <a:off x="7905711" y="2765880"/>
            <a:ext cx="3481753" cy="806684"/>
            <a:chOff x="3578199" y="4349624"/>
            <a:chExt cx="2611315" cy="605013"/>
          </a:xfrm>
        </p:grpSpPr>
        <p:sp>
          <p:nvSpPr>
            <p:cNvPr id="14" name="Arrow: Up 13">
              <a:extLst>
                <a:ext uri="{FF2B5EF4-FFF2-40B4-BE49-F238E27FC236}">
                  <a16:creationId xmlns:a16="http://schemas.microsoft.com/office/drawing/2014/main" id="{88F5CAF7-4276-4C14-9FA0-C30557038B03}"/>
                </a:ext>
              </a:extLst>
            </p:cNvPr>
            <p:cNvSpPr/>
            <p:nvPr/>
          </p:nvSpPr>
          <p:spPr>
            <a:xfrm rot="5400000">
              <a:off x="4581350" y="3346473"/>
              <a:ext cx="605013" cy="2611315"/>
            </a:xfrm>
            <a:prstGeom prst="upArrow">
              <a:avLst/>
            </a:prstGeom>
            <a:gradFill flip="none" rotWithShape="1">
              <a:gsLst>
                <a:gs pos="56000">
                  <a:srgbClr val="D353D3"/>
                </a:gs>
                <a:gs pos="2000">
                  <a:schemeClr val="bg1">
                    <a:lumMod val="65000"/>
                  </a:schemeClr>
                </a:gs>
                <a:gs pos="100000">
                  <a:srgbClr val="FF00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5" name="TextBox 14">
              <a:extLst>
                <a:ext uri="{FF2B5EF4-FFF2-40B4-BE49-F238E27FC236}">
                  <a16:creationId xmlns:a16="http://schemas.microsoft.com/office/drawing/2014/main" id="{CF1ADAD5-7CCF-455B-8A5F-723979AC04D1}"/>
                </a:ext>
              </a:extLst>
            </p:cNvPr>
            <p:cNvSpPr txBox="1"/>
            <p:nvPr/>
          </p:nvSpPr>
          <p:spPr>
            <a:xfrm>
              <a:off x="3902702" y="4494419"/>
              <a:ext cx="174677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is greater than zero</a:t>
              </a:r>
              <a:endParaRPr lang="LID4096" sz="2133" dirty="0">
                <a:ea typeface="Verdana" panose="020B060403050404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EC332C7F-0474-46A4-94AE-0811F92CC352}"/>
              </a:ext>
            </a:extLst>
          </p:cNvPr>
          <p:cNvGrpSpPr/>
          <p:nvPr/>
        </p:nvGrpSpPr>
        <p:grpSpPr>
          <a:xfrm>
            <a:off x="7877614" y="3793323"/>
            <a:ext cx="3562351" cy="804672"/>
            <a:chOff x="6655760" y="3245727"/>
            <a:chExt cx="2671763" cy="603504"/>
          </a:xfrm>
        </p:grpSpPr>
        <p:sp>
          <p:nvSpPr>
            <p:cNvPr id="17" name="Arrow: Up 16">
              <a:extLst>
                <a:ext uri="{FF2B5EF4-FFF2-40B4-BE49-F238E27FC236}">
                  <a16:creationId xmlns:a16="http://schemas.microsoft.com/office/drawing/2014/main" id="{9A860562-0737-44BB-9629-6B9259FC1021}"/>
                </a:ext>
              </a:extLst>
            </p:cNvPr>
            <p:cNvSpPr/>
            <p:nvPr/>
          </p:nvSpPr>
          <p:spPr>
            <a:xfrm rot="5400000">
              <a:off x="7689890" y="2211597"/>
              <a:ext cx="603504" cy="2671763"/>
            </a:xfrm>
            <a:prstGeom prst="upArrow">
              <a:avLst/>
            </a:prstGeom>
            <a:gradFill flip="none" rotWithShape="1">
              <a:gsLst>
                <a:gs pos="56000">
                  <a:schemeClr val="accent5">
                    <a:lumMod val="60000"/>
                    <a:lumOff val="40000"/>
                  </a:schemeClr>
                </a:gs>
                <a:gs pos="2000">
                  <a:schemeClr val="bg1">
                    <a:lumMod val="65000"/>
                  </a:schemeClr>
                </a:gs>
                <a:gs pos="100000">
                  <a:schemeClr val="accent5">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8" name="TextBox 17">
              <a:extLst>
                <a:ext uri="{FF2B5EF4-FFF2-40B4-BE49-F238E27FC236}">
                  <a16:creationId xmlns:a16="http://schemas.microsoft.com/office/drawing/2014/main" id="{C173DC2C-C365-4FA2-8E02-4F8A2C0EC13D}"/>
                </a:ext>
              </a:extLst>
            </p:cNvPr>
            <p:cNvSpPr txBox="1"/>
            <p:nvPr/>
          </p:nvSpPr>
          <p:spPr>
            <a:xfrm>
              <a:off x="6655760" y="3389767"/>
              <a:ext cx="243792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Increases with training data</a:t>
              </a:r>
              <a:endParaRPr lang="LID4096" sz="2133" dirty="0">
                <a:ea typeface="Verdana" panose="020B060403050404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C0CA3BB2-B550-4AAD-9115-E65A09AC89BC}"/>
              </a:ext>
            </a:extLst>
          </p:cNvPr>
          <p:cNvSpPr txBox="1"/>
          <p:nvPr/>
        </p:nvSpPr>
        <p:spPr>
          <a:xfrm>
            <a:off x="7438605" y="2110707"/>
            <a:ext cx="3104632" cy="502766"/>
          </a:xfrm>
          <a:prstGeom prst="rect">
            <a:avLst/>
          </a:prstGeom>
          <a:noFill/>
        </p:spPr>
        <p:txBody>
          <a:bodyPr wrap="none" rtlCol="0">
            <a:spAutoFit/>
          </a:bodyPr>
          <a:lstStyle/>
          <a:p>
            <a:pPr algn="l"/>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545A378E-F597-4FF6-B968-1AB566047D1F}"/>
              </a:ext>
            </a:extLst>
          </p:cNvPr>
          <p:cNvGrpSpPr/>
          <p:nvPr/>
        </p:nvGrpSpPr>
        <p:grpSpPr>
          <a:xfrm>
            <a:off x="7877615" y="4867667"/>
            <a:ext cx="3562351" cy="804672"/>
            <a:chOff x="6655760" y="3245727"/>
            <a:chExt cx="2671763" cy="603504"/>
          </a:xfrm>
        </p:grpSpPr>
        <p:sp>
          <p:nvSpPr>
            <p:cNvPr id="21" name="Arrow: Up 20">
              <a:extLst>
                <a:ext uri="{FF2B5EF4-FFF2-40B4-BE49-F238E27FC236}">
                  <a16:creationId xmlns:a16="http://schemas.microsoft.com/office/drawing/2014/main" id="{E9A2B379-E27A-48F1-9172-DC9657BADCD7}"/>
                </a:ext>
              </a:extLst>
            </p:cNvPr>
            <p:cNvSpPr/>
            <p:nvPr/>
          </p:nvSpPr>
          <p:spPr>
            <a:xfrm rot="5400000">
              <a:off x="7689890" y="2211597"/>
              <a:ext cx="603504" cy="2671763"/>
            </a:xfrm>
            <a:prstGeom prst="upArrow">
              <a:avLst/>
            </a:prstGeom>
            <a:gradFill flip="none" rotWithShape="1">
              <a:gsLst>
                <a:gs pos="56000">
                  <a:schemeClr val="accent4">
                    <a:lumMod val="60000"/>
                    <a:lumOff val="40000"/>
                  </a:schemeClr>
                </a:gs>
                <a:gs pos="2000">
                  <a:schemeClr val="bg1">
                    <a:lumMod val="65000"/>
                  </a:schemeClr>
                </a:gs>
                <a:gs pos="100000">
                  <a:schemeClr val="accent4">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22" name="TextBox 21">
              <a:extLst>
                <a:ext uri="{FF2B5EF4-FFF2-40B4-BE49-F238E27FC236}">
                  <a16:creationId xmlns:a16="http://schemas.microsoft.com/office/drawing/2014/main" id="{EDD94125-A08F-4E20-8952-3DF459B82D30}"/>
                </a:ext>
              </a:extLst>
            </p:cNvPr>
            <p:cNvSpPr txBox="1"/>
            <p:nvPr/>
          </p:nvSpPr>
          <p:spPr>
            <a:xfrm>
              <a:off x="6821281" y="3389767"/>
              <a:ext cx="2140442"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Passes significance tests</a:t>
              </a:r>
              <a:endParaRPr lang="LID4096" sz="2133" dirty="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57619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802FDC-5A45-472B-A3DB-DE921E3A40C6}"/>
              </a:ext>
            </a:extLst>
          </p:cNvPr>
          <p:cNvSpPr/>
          <p:nvPr/>
        </p:nvSpPr>
        <p:spPr>
          <a:xfrm>
            <a:off x="0" y="8146"/>
            <a:ext cx="12191999" cy="1754326"/>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4: Test whether predictions indicate a significant causal relationship</a:t>
            </a:r>
            <a:endParaRPr lang="LID4096" sz="3600" dirty="0"/>
          </a:p>
        </p:txBody>
      </p:sp>
      <p:sp>
        <p:nvSpPr>
          <p:cNvPr id="6" name="TextBox 5">
            <a:extLst>
              <a:ext uri="{FF2B5EF4-FFF2-40B4-BE49-F238E27FC236}">
                <a16:creationId xmlns:a16="http://schemas.microsoft.com/office/drawing/2014/main" id="{2BE03FA5-2977-410F-B7F8-C1CBD0B0CF90}"/>
              </a:ext>
            </a:extLst>
          </p:cNvPr>
          <p:cNvSpPr txBox="1"/>
          <p:nvPr/>
        </p:nvSpPr>
        <p:spPr>
          <a:xfrm>
            <a:off x="328467" y="2048541"/>
            <a:ext cx="11068493" cy="3416320"/>
          </a:xfrm>
          <a:prstGeom prst="rect">
            <a:avLst/>
          </a:prstGeom>
          <a:noFill/>
        </p:spPr>
        <p:txBody>
          <a:bodyPr wrap="square" rtlCol="0">
            <a:spAutoFit/>
          </a:bodyPr>
          <a:lstStyle/>
          <a:p>
            <a:r>
              <a:rPr lang="en-US" sz="2400" dirty="0"/>
              <a:t>There are 2 widely applied methods of evaluating significance</a:t>
            </a:r>
          </a:p>
          <a:p>
            <a:endParaRPr lang="en-US" sz="2400" dirty="0"/>
          </a:p>
          <a:p>
            <a:pPr marL="457200" indent="-457200">
              <a:buAutoNum type="arabicPeriod"/>
            </a:pPr>
            <a:r>
              <a:rPr lang="en-US" sz="2400" dirty="0"/>
              <a:t>Using surrogate data to form a null distribution</a:t>
            </a:r>
          </a:p>
          <a:p>
            <a:pPr marL="457200" indent="-457200">
              <a:buAutoNum type="arabicPeriod"/>
            </a:pPr>
            <a:endParaRPr lang="en-US" sz="2400" dirty="0"/>
          </a:p>
          <a:p>
            <a:pPr marL="457200" indent="-457200">
              <a:buAutoNum type="arabicPeriod"/>
            </a:pPr>
            <a:r>
              <a:rPr lang="en-US" sz="2400" dirty="0"/>
              <a:t>Applying Mann-Kendall test to check for a monotonically increasing trend </a:t>
            </a:r>
            <a:r>
              <a:rPr lang="en-US" sz="2400" i="1" dirty="0"/>
              <a:t>AND</a:t>
            </a:r>
            <a:r>
              <a:rPr lang="en-US" sz="2400" dirty="0"/>
              <a:t> Fisher’s Z test to test for a difference between rho at the maximum library length and rho at the minimum library length</a:t>
            </a:r>
          </a:p>
          <a:p>
            <a:pPr marL="457200" indent="-457200">
              <a:buAutoNum type="arabicPeriod"/>
            </a:pPr>
            <a:endParaRPr lang="en-US" sz="2400" dirty="0"/>
          </a:p>
          <a:p>
            <a:pPr lvl="1"/>
            <a:r>
              <a:rPr lang="en-US" sz="2400" dirty="0"/>
              <a:t>     Both Mann-Kendall and Fisher’s Z need to be significant to assign causality</a:t>
            </a:r>
          </a:p>
        </p:txBody>
      </p:sp>
    </p:spTree>
    <p:extLst>
      <p:ext uri="{BB962C8B-B14F-4D97-AF65-F5344CB8AC3E}">
        <p14:creationId xmlns:p14="http://schemas.microsoft.com/office/powerpoint/2010/main" val="6563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4AB57-69CC-496C-99E0-AE43403CE757}"/>
              </a:ext>
            </a:extLst>
          </p:cNvPr>
          <p:cNvSpPr txBox="1"/>
          <p:nvPr/>
        </p:nvSpPr>
        <p:spPr>
          <a:xfrm>
            <a:off x="10124661" y="6490037"/>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Takahashi et al. 2021</a:t>
            </a:r>
            <a:endParaRPr lang="LID4096" sz="1467" i="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8A14F30-4DE7-4790-936F-6075FE41E787}"/>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Evaluation using Surrogate Time Series</a:t>
            </a:r>
            <a:endParaRPr lang="LID4096" sz="3600" dirty="0"/>
          </a:p>
        </p:txBody>
      </p:sp>
      <p:pic>
        <p:nvPicPr>
          <p:cNvPr id="11" name="Picture 10">
            <a:extLst>
              <a:ext uri="{FF2B5EF4-FFF2-40B4-BE49-F238E27FC236}">
                <a16:creationId xmlns:a16="http://schemas.microsoft.com/office/drawing/2014/main" id="{0B5F17DE-88C1-4DA9-B5B3-643464BA4B4C}"/>
              </a:ext>
            </a:extLst>
          </p:cNvPr>
          <p:cNvPicPr>
            <a:picLocks noChangeAspect="1"/>
          </p:cNvPicPr>
          <p:nvPr/>
        </p:nvPicPr>
        <p:blipFill rotWithShape="1">
          <a:blip r:embed="rId3">
            <a:extLst>
              <a:ext uri="{28A0092B-C50C-407E-A947-70E740481C1C}">
                <a14:useLocalDpi xmlns:a14="http://schemas.microsoft.com/office/drawing/2010/main" val="0"/>
              </a:ext>
            </a:extLst>
          </a:blip>
          <a:srcRect l="38380" t="75663" r="9267" b="5509"/>
          <a:stretch/>
        </p:blipFill>
        <p:spPr>
          <a:xfrm>
            <a:off x="6216129" y="3577127"/>
            <a:ext cx="3968259" cy="2497413"/>
          </a:xfrm>
          <a:prstGeom prst="rect">
            <a:avLst/>
          </a:prstGeom>
        </p:spPr>
      </p:pic>
      <p:sp>
        <p:nvSpPr>
          <p:cNvPr id="12" name="TextBox 11">
            <a:extLst>
              <a:ext uri="{FF2B5EF4-FFF2-40B4-BE49-F238E27FC236}">
                <a16:creationId xmlns:a16="http://schemas.microsoft.com/office/drawing/2014/main" id="{A4F08D12-C529-4C74-8548-25A2BE902631}"/>
              </a:ext>
            </a:extLst>
          </p:cNvPr>
          <p:cNvSpPr txBox="1"/>
          <p:nvPr/>
        </p:nvSpPr>
        <p:spPr>
          <a:xfrm>
            <a:off x="6792187" y="6005716"/>
            <a:ext cx="2812373" cy="830997"/>
          </a:xfrm>
          <a:prstGeom prst="rect">
            <a:avLst/>
          </a:prstGeom>
          <a:solidFill>
            <a:schemeClr val="bg1"/>
          </a:solidFill>
        </p:spPr>
        <p:txBody>
          <a:bodyPr wrap="none" rtlCol="0">
            <a:spAutoFit/>
          </a:bodyPr>
          <a:lstStyle/>
          <a:p>
            <a:pPr algn="ctr"/>
            <a:r>
              <a:rPr lang="en-US" sz="2400" b="1" dirty="0"/>
              <a:t>Predictive Ability / </a:t>
            </a:r>
          </a:p>
          <a:p>
            <a:pPr algn="ctr"/>
            <a:r>
              <a:rPr lang="en-US" sz="2400" b="1" dirty="0"/>
              <a:t>Information Transfer</a:t>
            </a:r>
            <a:endParaRPr lang="LID4096" sz="2400" b="1" dirty="0"/>
          </a:p>
        </p:txBody>
      </p:sp>
      <p:pic>
        <p:nvPicPr>
          <p:cNvPr id="4" name="Picture 3">
            <a:extLst>
              <a:ext uri="{FF2B5EF4-FFF2-40B4-BE49-F238E27FC236}">
                <a16:creationId xmlns:a16="http://schemas.microsoft.com/office/drawing/2014/main" id="{1BE64B24-CA9D-4630-9CF1-2EFA4A9839E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8206" t="63170" r="6119" b="8318"/>
          <a:stretch/>
        </p:blipFill>
        <p:spPr>
          <a:xfrm>
            <a:off x="481261" y="3776173"/>
            <a:ext cx="4809475" cy="2334758"/>
          </a:xfrm>
          <a:prstGeom prst="rect">
            <a:avLst/>
          </a:prstGeom>
        </p:spPr>
      </p:pic>
      <p:pic>
        <p:nvPicPr>
          <p:cNvPr id="5" name="Picture 4">
            <a:extLst>
              <a:ext uri="{FF2B5EF4-FFF2-40B4-BE49-F238E27FC236}">
                <a16:creationId xmlns:a16="http://schemas.microsoft.com/office/drawing/2014/main" id="{537FF6EC-3D3C-4C42-968A-30C58762E1E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5976" t="5395" r="6762" b="61821"/>
          <a:stretch/>
        </p:blipFill>
        <p:spPr>
          <a:xfrm>
            <a:off x="481261" y="1033582"/>
            <a:ext cx="4898540" cy="2684655"/>
          </a:xfrm>
          <a:prstGeom prst="rect">
            <a:avLst/>
          </a:prstGeom>
        </p:spPr>
      </p:pic>
      <p:sp>
        <p:nvSpPr>
          <p:cNvPr id="14" name="Rectangle 13">
            <a:extLst>
              <a:ext uri="{FF2B5EF4-FFF2-40B4-BE49-F238E27FC236}">
                <a16:creationId xmlns:a16="http://schemas.microsoft.com/office/drawing/2014/main" id="{F21E8FA2-5BA2-4BC5-82AC-2F917ADFD026}"/>
              </a:ext>
            </a:extLst>
          </p:cNvPr>
          <p:cNvSpPr/>
          <p:nvPr/>
        </p:nvSpPr>
        <p:spPr>
          <a:xfrm>
            <a:off x="1674564" y="1156771"/>
            <a:ext cx="3040655" cy="771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6DED1E8-9073-4191-B76E-46ABE0FA435A}"/>
              </a:ext>
            </a:extLst>
          </p:cNvPr>
          <p:cNvSpPr txBox="1"/>
          <p:nvPr/>
        </p:nvSpPr>
        <p:spPr>
          <a:xfrm>
            <a:off x="1556082" y="1564395"/>
            <a:ext cx="2659831" cy="461665"/>
          </a:xfrm>
          <a:prstGeom prst="rect">
            <a:avLst/>
          </a:prstGeom>
          <a:noFill/>
        </p:spPr>
        <p:txBody>
          <a:bodyPr wrap="none" rtlCol="0">
            <a:spAutoFit/>
          </a:bodyPr>
          <a:lstStyle/>
          <a:p>
            <a:r>
              <a:rPr lang="en-US" sz="2400" dirty="0"/>
              <a:t>Hypothesized cause</a:t>
            </a:r>
            <a:endParaRPr lang="LID4096" sz="2400" dirty="0"/>
          </a:p>
        </p:txBody>
      </p:sp>
      <p:sp>
        <p:nvSpPr>
          <p:cNvPr id="17" name="TextBox 16">
            <a:extLst>
              <a:ext uri="{FF2B5EF4-FFF2-40B4-BE49-F238E27FC236}">
                <a16:creationId xmlns:a16="http://schemas.microsoft.com/office/drawing/2014/main" id="{1C3970CE-5E52-498B-825A-91297D62C121}"/>
              </a:ext>
            </a:extLst>
          </p:cNvPr>
          <p:cNvSpPr txBox="1"/>
          <p:nvPr/>
        </p:nvSpPr>
        <p:spPr>
          <a:xfrm>
            <a:off x="1388994" y="3961389"/>
            <a:ext cx="2665025" cy="461665"/>
          </a:xfrm>
          <a:prstGeom prst="rect">
            <a:avLst/>
          </a:prstGeom>
          <a:noFill/>
        </p:spPr>
        <p:txBody>
          <a:bodyPr wrap="none" rtlCol="0">
            <a:spAutoFit/>
          </a:bodyPr>
          <a:lstStyle/>
          <a:p>
            <a:r>
              <a:rPr lang="en-US" sz="2400" dirty="0"/>
              <a:t>Hypothesized effect</a:t>
            </a:r>
            <a:endParaRPr lang="LID4096" sz="2400" dirty="0"/>
          </a:p>
        </p:txBody>
      </p:sp>
      <p:sp>
        <p:nvSpPr>
          <p:cNvPr id="18" name="TextBox 17">
            <a:extLst>
              <a:ext uri="{FF2B5EF4-FFF2-40B4-BE49-F238E27FC236}">
                <a16:creationId xmlns:a16="http://schemas.microsoft.com/office/drawing/2014/main" id="{2140F26E-55BA-471E-99AE-2FF190254150}"/>
              </a:ext>
            </a:extLst>
          </p:cNvPr>
          <p:cNvSpPr txBox="1"/>
          <p:nvPr/>
        </p:nvSpPr>
        <p:spPr>
          <a:xfrm>
            <a:off x="5498283" y="964230"/>
            <a:ext cx="3926075" cy="830997"/>
          </a:xfrm>
          <a:prstGeom prst="rect">
            <a:avLst/>
          </a:prstGeom>
          <a:noFill/>
        </p:spPr>
        <p:txBody>
          <a:bodyPr wrap="none" rtlCol="0">
            <a:spAutoFit/>
          </a:bodyPr>
          <a:lstStyle/>
          <a:p>
            <a:pPr algn="ctr"/>
            <a:r>
              <a:rPr lang="en-US" sz="2400" dirty="0"/>
              <a:t>1. Using observed time series:</a:t>
            </a:r>
          </a:p>
          <a:p>
            <a:pPr algn="ctr"/>
            <a:r>
              <a:rPr lang="en-US" sz="2400" dirty="0"/>
              <a:t>Can we predict X using Y?</a:t>
            </a:r>
            <a:endParaRPr lang="LID4096" sz="2400" dirty="0"/>
          </a:p>
        </p:txBody>
      </p:sp>
      <p:sp>
        <p:nvSpPr>
          <p:cNvPr id="19" name="TextBox 18">
            <a:extLst>
              <a:ext uri="{FF2B5EF4-FFF2-40B4-BE49-F238E27FC236}">
                <a16:creationId xmlns:a16="http://schemas.microsoft.com/office/drawing/2014/main" id="{F495C045-3329-4E07-8484-3C7216D79F26}"/>
              </a:ext>
            </a:extLst>
          </p:cNvPr>
          <p:cNvSpPr txBox="1"/>
          <p:nvPr/>
        </p:nvSpPr>
        <p:spPr>
          <a:xfrm>
            <a:off x="10279022" y="964230"/>
            <a:ext cx="1412887" cy="830997"/>
          </a:xfrm>
          <a:prstGeom prst="rect">
            <a:avLst/>
          </a:prstGeom>
          <a:noFill/>
        </p:spPr>
        <p:txBody>
          <a:bodyPr wrap="none" rtlCol="0">
            <a:spAutoFit/>
          </a:bodyPr>
          <a:lstStyle/>
          <a:p>
            <a:pPr algn="ctr"/>
            <a:r>
              <a:rPr lang="en-US" sz="2400" dirty="0"/>
              <a:t>Single</a:t>
            </a:r>
          </a:p>
          <a:p>
            <a:pPr algn="ctr"/>
            <a:r>
              <a:rPr lang="en-US" sz="2400" dirty="0"/>
              <a:t>Rho value</a:t>
            </a:r>
            <a:endParaRPr lang="LID4096" sz="2400" dirty="0"/>
          </a:p>
        </p:txBody>
      </p:sp>
      <p:cxnSp>
        <p:nvCxnSpPr>
          <p:cNvPr id="21" name="Straight Arrow Connector 20">
            <a:extLst>
              <a:ext uri="{FF2B5EF4-FFF2-40B4-BE49-F238E27FC236}">
                <a16:creationId xmlns:a16="http://schemas.microsoft.com/office/drawing/2014/main" id="{56175A35-93CA-451D-B516-3949C4EDED17}"/>
              </a:ext>
            </a:extLst>
          </p:cNvPr>
          <p:cNvCxnSpPr>
            <a:stCxn id="18" idx="3"/>
            <a:endCxn id="19" idx="1"/>
          </p:cNvCxnSpPr>
          <p:nvPr/>
        </p:nvCxnSpPr>
        <p:spPr>
          <a:xfrm>
            <a:off x="9424358" y="1379729"/>
            <a:ext cx="854664"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3FBCF0-0662-4CC1-8C8A-0C380225765E}"/>
              </a:ext>
            </a:extLst>
          </p:cNvPr>
          <p:cNvSpPr txBox="1"/>
          <p:nvPr/>
        </p:nvSpPr>
        <p:spPr>
          <a:xfrm>
            <a:off x="5498283" y="2210726"/>
            <a:ext cx="3931467" cy="1200329"/>
          </a:xfrm>
          <a:prstGeom prst="rect">
            <a:avLst/>
          </a:prstGeom>
          <a:noFill/>
        </p:spPr>
        <p:txBody>
          <a:bodyPr wrap="square" rtlCol="0">
            <a:spAutoFit/>
          </a:bodyPr>
          <a:lstStyle/>
          <a:p>
            <a:pPr algn="ctr"/>
            <a:r>
              <a:rPr lang="en-US" sz="2400" dirty="0"/>
              <a:t>2. Using surrogate time series:</a:t>
            </a:r>
          </a:p>
          <a:p>
            <a:pPr algn="ctr"/>
            <a:r>
              <a:rPr lang="en-US" sz="2400" dirty="0"/>
              <a:t>Can we predict randomly shuffled values of X using Y?</a:t>
            </a:r>
            <a:endParaRPr lang="LID4096" sz="2400" dirty="0"/>
          </a:p>
        </p:txBody>
      </p:sp>
      <p:sp>
        <p:nvSpPr>
          <p:cNvPr id="23" name="TextBox 22">
            <a:extLst>
              <a:ext uri="{FF2B5EF4-FFF2-40B4-BE49-F238E27FC236}">
                <a16:creationId xmlns:a16="http://schemas.microsoft.com/office/drawing/2014/main" id="{F0968774-6987-46D6-A682-CECBDDF05264}"/>
              </a:ext>
            </a:extLst>
          </p:cNvPr>
          <p:cNvSpPr txBox="1"/>
          <p:nvPr/>
        </p:nvSpPr>
        <p:spPr>
          <a:xfrm>
            <a:off x="9700391" y="2395391"/>
            <a:ext cx="2531206" cy="830997"/>
          </a:xfrm>
          <a:prstGeom prst="rect">
            <a:avLst/>
          </a:prstGeom>
          <a:noFill/>
        </p:spPr>
        <p:txBody>
          <a:bodyPr wrap="none" rtlCol="0">
            <a:spAutoFit/>
          </a:bodyPr>
          <a:lstStyle/>
          <a:p>
            <a:pPr algn="ctr"/>
            <a:r>
              <a:rPr lang="en-US" sz="2400" dirty="0"/>
              <a:t>Null distribution of</a:t>
            </a:r>
          </a:p>
          <a:p>
            <a:pPr algn="ctr"/>
            <a:r>
              <a:rPr lang="en-US" sz="2400" dirty="0"/>
              <a:t>Rho values</a:t>
            </a:r>
            <a:endParaRPr lang="LID4096" sz="2400" dirty="0"/>
          </a:p>
        </p:txBody>
      </p:sp>
      <p:cxnSp>
        <p:nvCxnSpPr>
          <p:cNvPr id="24" name="Straight Arrow Connector 23">
            <a:extLst>
              <a:ext uri="{FF2B5EF4-FFF2-40B4-BE49-F238E27FC236}">
                <a16:creationId xmlns:a16="http://schemas.microsoft.com/office/drawing/2014/main" id="{03EDB55D-AC38-40E5-9BC2-D3888F7AD064}"/>
              </a:ext>
            </a:extLst>
          </p:cNvPr>
          <p:cNvCxnSpPr>
            <a:cxnSpLocks/>
            <a:stCxn id="22" idx="3"/>
            <a:endCxn id="23" idx="1"/>
          </p:cNvCxnSpPr>
          <p:nvPr/>
        </p:nvCxnSpPr>
        <p:spPr>
          <a:xfrm flipV="1">
            <a:off x="9429750" y="2810890"/>
            <a:ext cx="270641"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FC44553-AB8B-47C8-AF21-0E3C5920D2E6}"/>
              </a:ext>
            </a:extLst>
          </p:cNvPr>
          <p:cNvSpPr/>
          <p:nvPr/>
        </p:nvSpPr>
        <p:spPr>
          <a:xfrm>
            <a:off x="9565070" y="4643379"/>
            <a:ext cx="450468" cy="428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1462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p:bldP spid="22" grpId="0"/>
      <p:bldP spid="23" grpId="0"/>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021AC7-D687-4C2F-BA3B-F8254DFE59B0}"/>
              </a:ext>
            </a:extLst>
          </p:cNvPr>
          <p:cNvGrpSpPr/>
          <p:nvPr/>
        </p:nvGrpSpPr>
        <p:grpSpPr>
          <a:xfrm>
            <a:off x="2372859" y="1035438"/>
            <a:ext cx="6761050" cy="4787124"/>
            <a:chOff x="4502000" y="1102491"/>
            <a:chExt cx="6761050" cy="4787124"/>
          </a:xfrm>
        </p:grpSpPr>
        <p:pic>
          <p:nvPicPr>
            <p:cNvPr id="3" name="Picture 2">
              <a:extLst>
                <a:ext uri="{FF2B5EF4-FFF2-40B4-BE49-F238E27FC236}">
                  <a16:creationId xmlns:a16="http://schemas.microsoft.com/office/drawing/2014/main" id="{5BDD5AB2-AA89-44DC-A09E-A06AD7CE1128}"/>
                </a:ext>
              </a:extLst>
            </p:cNvPr>
            <p:cNvPicPr>
              <a:picLocks noChangeAspect="1"/>
            </p:cNvPicPr>
            <p:nvPr/>
          </p:nvPicPr>
          <p:blipFill>
            <a:blip r:embed="rId3"/>
            <a:stretch>
              <a:fillRect/>
            </a:stretch>
          </p:blipFill>
          <p:spPr>
            <a:xfrm>
              <a:off x="4502000" y="1102491"/>
              <a:ext cx="6761050" cy="4456562"/>
            </a:xfrm>
            <a:prstGeom prst="rect">
              <a:avLst/>
            </a:prstGeom>
          </p:spPr>
        </p:pic>
        <p:sp>
          <p:nvSpPr>
            <p:cNvPr id="4" name="TextBox 3">
              <a:extLst>
                <a:ext uri="{FF2B5EF4-FFF2-40B4-BE49-F238E27FC236}">
                  <a16:creationId xmlns:a16="http://schemas.microsoft.com/office/drawing/2014/main" id="{1363ADD4-538B-48F0-B2DC-9282BF044FA9}"/>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5" name="Picture 4">
              <a:extLst>
                <a:ext uri="{FF2B5EF4-FFF2-40B4-BE49-F238E27FC236}">
                  <a16:creationId xmlns:a16="http://schemas.microsoft.com/office/drawing/2014/main" id="{FE5109A3-4029-46A7-A8C8-F32701425B1C}"/>
                </a:ext>
              </a:extLst>
            </p:cNvPr>
            <p:cNvPicPr>
              <a:picLocks noChangeAspect="1"/>
            </p:cNvPicPr>
            <p:nvPr/>
          </p:nvPicPr>
          <p:blipFill rotWithShape="1">
            <a:blip r:embed="rId3"/>
            <a:srcRect l="75721" t="7193" r="7448" b="81651"/>
            <a:stretch/>
          </p:blipFill>
          <p:spPr>
            <a:xfrm>
              <a:off x="8737600" y="1267270"/>
              <a:ext cx="2245360" cy="981021"/>
            </a:xfrm>
            <a:prstGeom prst="rect">
              <a:avLst/>
            </a:prstGeom>
          </p:spPr>
        </p:pic>
        <p:sp>
          <p:nvSpPr>
            <p:cNvPr id="6" name="TextBox 5">
              <a:extLst>
                <a:ext uri="{FF2B5EF4-FFF2-40B4-BE49-F238E27FC236}">
                  <a16:creationId xmlns:a16="http://schemas.microsoft.com/office/drawing/2014/main" id="{3E7DD141-E517-45DC-BE61-2D7BD1E54F0F}"/>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7" name="TextBox 6">
              <a:extLst>
                <a:ext uri="{FF2B5EF4-FFF2-40B4-BE49-F238E27FC236}">
                  <a16:creationId xmlns:a16="http://schemas.microsoft.com/office/drawing/2014/main" id="{8334A52E-C883-491A-9631-6E77DB7D1306}"/>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8" name="TextBox 7">
              <a:extLst>
                <a:ext uri="{FF2B5EF4-FFF2-40B4-BE49-F238E27FC236}">
                  <a16:creationId xmlns:a16="http://schemas.microsoft.com/office/drawing/2014/main" id="{F8C20944-3CC2-4E09-BF69-935B8A7C741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9" name="TextBox 8">
              <a:extLst>
                <a:ext uri="{FF2B5EF4-FFF2-40B4-BE49-F238E27FC236}">
                  <a16:creationId xmlns:a16="http://schemas.microsoft.com/office/drawing/2014/main" id="{101BC0F2-44F4-4B6F-B90D-D55BE2B2FAB3}"/>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cxnSp>
        <p:nvCxnSpPr>
          <p:cNvPr id="13" name="Straight Connector 12">
            <a:extLst>
              <a:ext uri="{FF2B5EF4-FFF2-40B4-BE49-F238E27FC236}">
                <a16:creationId xmlns:a16="http://schemas.microsoft.com/office/drawing/2014/main" id="{F0CFEE02-1510-4590-AFC3-B290D868CF5E}"/>
              </a:ext>
            </a:extLst>
          </p:cNvPr>
          <p:cNvCxnSpPr/>
          <p:nvPr/>
        </p:nvCxnSpPr>
        <p:spPr>
          <a:xfrm flipV="1">
            <a:off x="3426246" y="2963537"/>
            <a:ext cx="484742" cy="10686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84897E-681F-4D41-BF4C-955BE48C981C}"/>
              </a:ext>
            </a:extLst>
          </p:cNvPr>
          <p:cNvCxnSpPr>
            <a:cxnSpLocks/>
          </p:cNvCxnSpPr>
          <p:nvPr/>
        </p:nvCxnSpPr>
        <p:spPr>
          <a:xfrm>
            <a:off x="4435566" y="3190992"/>
            <a:ext cx="4418253" cy="11395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6BAB092-CFF6-4767-8135-3896955FA6C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Evaluation using Mann-Kendall and Fisher’s Z</a:t>
            </a:r>
            <a:endParaRPr lang="LID4096" sz="3600" dirty="0"/>
          </a:p>
        </p:txBody>
      </p:sp>
    </p:spTree>
    <p:extLst>
      <p:ext uri="{BB962C8B-B14F-4D97-AF65-F5344CB8AC3E}">
        <p14:creationId xmlns:p14="http://schemas.microsoft.com/office/powerpoint/2010/main" val="428696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1BAB4-DADA-4C26-9C3C-75BB0D7CB610}"/>
              </a:ext>
            </a:extLst>
          </p:cNvPr>
          <p:cNvPicPr>
            <a:picLocks noChangeAspect="1"/>
          </p:cNvPicPr>
          <p:nvPr/>
        </p:nvPicPr>
        <p:blipFill rotWithShape="1">
          <a:blip r:embed="rId2"/>
          <a:srcRect l="16044" r="10787" b="21340"/>
          <a:stretch/>
        </p:blipFill>
        <p:spPr>
          <a:xfrm>
            <a:off x="95693" y="412299"/>
            <a:ext cx="8216509" cy="6033401"/>
          </a:xfrm>
          <a:prstGeom prst="rect">
            <a:avLst/>
          </a:prstGeom>
        </p:spPr>
      </p:pic>
      <p:sp>
        <p:nvSpPr>
          <p:cNvPr id="6" name="TextBox 5">
            <a:extLst>
              <a:ext uri="{FF2B5EF4-FFF2-40B4-BE49-F238E27FC236}">
                <a16:creationId xmlns:a16="http://schemas.microsoft.com/office/drawing/2014/main" id="{1F06EE44-B425-40B6-B279-170A1BBDB36A}"/>
              </a:ext>
            </a:extLst>
          </p:cNvPr>
          <p:cNvSpPr txBox="1"/>
          <p:nvPr/>
        </p:nvSpPr>
        <p:spPr>
          <a:xfrm>
            <a:off x="8724900" y="6539900"/>
            <a:ext cx="3467100"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Hill et al. 2024</a:t>
            </a:r>
            <a:endParaRPr lang="LID4096" sz="1467" i="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40A79E3-43F6-4D52-9892-E7574D412781}"/>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Applications: Methane fluxes in salt marshes</a:t>
            </a:r>
            <a:endParaRPr lang="LID4096" sz="3600" dirty="0"/>
          </a:p>
        </p:txBody>
      </p:sp>
      <p:sp>
        <p:nvSpPr>
          <p:cNvPr id="4" name="TextBox 3">
            <a:extLst>
              <a:ext uri="{FF2B5EF4-FFF2-40B4-BE49-F238E27FC236}">
                <a16:creationId xmlns:a16="http://schemas.microsoft.com/office/drawing/2014/main" id="{6DC47564-0D36-410E-960C-DD08AF186D62}"/>
              </a:ext>
            </a:extLst>
          </p:cNvPr>
          <p:cNvSpPr txBox="1"/>
          <p:nvPr/>
        </p:nvSpPr>
        <p:spPr>
          <a:xfrm>
            <a:off x="1948778" y="6480521"/>
            <a:ext cx="4510337" cy="369332"/>
          </a:xfrm>
          <a:prstGeom prst="rect">
            <a:avLst/>
          </a:prstGeom>
          <a:noFill/>
        </p:spPr>
        <p:txBody>
          <a:bodyPr wrap="none" rtlCol="0">
            <a:spAutoFit/>
          </a:bodyPr>
          <a:lstStyle/>
          <a:p>
            <a:r>
              <a:rPr lang="en-US" b="1" dirty="0"/>
              <a:t>(predictive skill: rho, optimal lag time in days)</a:t>
            </a:r>
            <a:endParaRPr lang="LID4096" b="1" dirty="0"/>
          </a:p>
        </p:txBody>
      </p:sp>
      <p:sp>
        <p:nvSpPr>
          <p:cNvPr id="3" name="TextBox 2">
            <a:extLst>
              <a:ext uri="{FF2B5EF4-FFF2-40B4-BE49-F238E27FC236}">
                <a16:creationId xmlns:a16="http://schemas.microsoft.com/office/drawing/2014/main" id="{CC84C10E-2C5A-45C2-9735-F7D14917886D}"/>
              </a:ext>
            </a:extLst>
          </p:cNvPr>
          <p:cNvSpPr txBox="1"/>
          <p:nvPr/>
        </p:nvSpPr>
        <p:spPr>
          <a:xfrm>
            <a:off x="8216510" y="2298567"/>
            <a:ext cx="3585630" cy="1938992"/>
          </a:xfrm>
          <a:prstGeom prst="rect">
            <a:avLst/>
          </a:prstGeom>
          <a:solidFill>
            <a:schemeClr val="accent2">
              <a:lumMod val="40000"/>
              <a:lumOff val="60000"/>
            </a:schemeClr>
          </a:solidFill>
        </p:spPr>
        <p:txBody>
          <a:bodyPr wrap="square" rtlCol="0">
            <a:spAutoFit/>
          </a:bodyPr>
          <a:lstStyle/>
          <a:p>
            <a:r>
              <a:rPr lang="en-US" sz="2400" dirty="0"/>
              <a:t>Gross primary productivity, dissolved oxygen, and temperature were the main forcing processes of seasonal methane fluxes</a:t>
            </a:r>
            <a:endParaRPr lang="LID4096" sz="2400" dirty="0"/>
          </a:p>
        </p:txBody>
      </p:sp>
      <p:grpSp>
        <p:nvGrpSpPr>
          <p:cNvPr id="13" name="Group 12">
            <a:extLst>
              <a:ext uri="{FF2B5EF4-FFF2-40B4-BE49-F238E27FC236}">
                <a16:creationId xmlns:a16="http://schemas.microsoft.com/office/drawing/2014/main" id="{A5B26B57-D4E7-416A-AF6A-7558FF692502}"/>
              </a:ext>
            </a:extLst>
          </p:cNvPr>
          <p:cNvGrpSpPr/>
          <p:nvPr/>
        </p:nvGrpSpPr>
        <p:grpSpPr>
          <a:xfrm>
            <a:off x="1658679" y="2147778"/>
            <a:ext cx="4857306" cy="3911543"/>
            <a:chOff x="1658679" y="2147778"/>
            <a:chExt cx="4857306" cy="3911543"/>
          </a:xfrm>
        </p:grpSpPr>
        <p:sp>
          <p:nvSpPr>
            <p:cNvPr id="8" name="Oval 7">
              <a:extLst>
                <a:ext uri="{FF2B5EF4-FFF2-40B4-BE49-F238E27FC236}">
                  <a16:creationId xmlns:a16="http://schemas.microsoft.com/office/drawing/2014/main" id="{E5A6F021-8128-4B40-910D-BBCEC14306BB}"/>
                </a:ext>
              </a:extLst>
            </p:cNvPr>
            <p:cNvSpPr/>
            <p:nvPr/>
          </p:nvSpPr>
          <p:spPr>
            <a:xfrm>
              <a:off x="1658679" y="2147778"/>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C5B4BAA-BD30-46C1-8969-7168296F3904}"/>
                </a:ext>
              </a:extLst>
            </p:cNvPr>
            <p:cNvSpPr/>
            <p:nvPr/>
          </p:nvSpPr>
          <p:spPr>
            <a:xfrm>
              <a:off x="5640408" y="2147778"/>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4078DB61-6EF2-4D15-944C-33E07490D40D}"/>
                </a:ext>
              </a:extLst>
            </p:cNvPr>
            <p:cNvSpPr/>
            <p:nvPr/>
          </p:nvSpPr>
          <p:spPr>
            <a:xfrm>
              <a:off x="5676012" y="4405424"/>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73D40E4B-3E58-4E5B-86BE-2A58280C2FCB}"/>
                </a:ext>
              </a:extLst>
            </p:cNvPr>
            <p:cNvSpPr/>
            <p:nvPr/>
          </p:nvSpPr>
          <p:spPr>
            <a:xfrm>
              <a:off x="5657440" y="4961241"/>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6B9FC46C-887E-4FA3-B1E5-F69DE26B7D60}"/>
                </a:ext>
              </a:extLst>
            </p:cNvPr>
            <p:cNvSpPr/>
            <p:nvPr/>
          </p:nvSpPr>
          <p:spPr>
            <a:xfrm>
              <a:off x="5676011" y="5538325"/>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33792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C4608-CB88-49E9-AC80-E1FAF269E9D8}"/>
              </a:ext>
            </a:extLst>
          </p:cNvPr>
          <p:cNvSpPr txBox="1"/>
          <p:nvPr/>
        </p:nvSpPr>
        <p:spPr>
          <a:xfrm>
            <a:off x="9200489" y="1745211"/>
            <a:ext cx="2814302" cy="3693319"/>
          </a:xfrm>
          <a:prstGeom prst="rect">
            <a:avLst/>
          </a:prstGeom>
          <a:noFill/>
        </p:spPr>
        <p:txBody>
          <a:bodyPr wrap="square" rtlCol="0">
            <a:spAutoFit/>
          </a:bodyPr>
          <a:lstStyle/>
          <a:p>
            <a:r>
              <a:rPr lang="en-US" dirty="0"/>
              <a:t>Quantified causal feedbacks among phytoplankton, local environment, zooplankton, meteorological conditions, and the global climate oscillation</a:t>
            </a:r>
          </a:p>
          <a:p>
            <a:endParaRPr lang="en-US" dirty="0"/>
          </a:p>
          <a:p>
            <a:endParaRPr lang="en-US" dirty="0"/>
          </a:p>
          <a:p>
            <a:r>
              <a:rPr lang="en-US" dirty="0"/>
              <a:t>They found a prevalence of bidirectional causality between phytoplankton biomass and the tested drivers.</a:t>
            </a:r>
          </a:p>
        </p:txBody>
      </p:sp>
      <p:pic>
        <p:nvPicPr>
          <p:cNvPr id="5" name="Picture 4">
            <a:extLst>
              <a:ext uri="{FF2B5EF4-FFF2-40B4-BE49-F238E27FC236}">
                <a16:creationId xmlns:a16="http://schemas.microsoft.com/office/drawing/2014/main" id="{6514092E-5252-45A9-BFB0-71F4B6D87EAF}"/>
              </a:ext>
            </a:extLst>
          </p:cNvPr>
          <p:cNvPicPr>
            <a:picLocks noChangeAspect="1"/>
          </p:cNvPicPr>
          <p:nvPr/>
        </p:nvPicPr>
        <p:blipFill rotWithShape="1">
          <a:blip r:embed="rId3"/>
          <a:srcRect l="14282" r="12666" b="10520"/>
          <a:stretch/>
        </p:blipFill>
        <p:spPr>
          <a:xfrm>
            <a:off x="77972" y="1341820"/>
            <a:ext cx="8820011" cy="5064734"/>
          </a:xfrm>
          <a:prstGeom prst="rect">
            <a:avLst/>
          </a:prstGeom>
        </p:spPr>
      </p:pic>
      <p:sp>
        <p:nvSpPr>
          <p:cNvPr id="6" name="TextBox 5">
            <a:extLst>
              <a:ext uri="{FF2B5EF4-FFF2-40B4-BE49-F238E27FC236}">
                <a16:creationId xmlns:a16="http://schemas.microsoft.com/office/drawing/2014/main" id="{0C560548-CAA7-4C5C-965F-48A4BEBAEA3C}"/>
              </a:ext>
            </a:extLst>
          </p:cNvPr>
          <p:cNvSpPr txBox="1"/>
          <p:nvPr/>
        </p:nvSpPr>
        <p:spPr>
          <a:xfrm>
            <a:off x="8724900" y="6539900"/>
            <a:ext cx="346710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Fui</a:t>
            </a:r>
            <a:r>
              <a:rPr lang="en-US" sz="1467" i="1" dirty="0">
                <a:latin typeface="Arial" panose="020B0604020202020204" pitchFamily="34" charset="0"/>
                <a:cs typeface="Arial" panose="020B0604020202020204" pitchFamily="34" charset="0"/>
              </a:rPr>
              <a:t> et al. 2024</a:t>
            </a:r>
            <a:endParaRPr lang="LID4096" sz="1467" i="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243E56F-80DB-44C3-8A82-EEB69C5CD3FA}"/>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Applications: Impact of local and regional drivers on phytoplankton biomass</a:t>
            </a:r>
            <a:endParaRPr lang="LID4096" sz="3600" dirty="0"/>
          </a:p>
        </p:txBody>
      </p:sp>
    </p:spTree>
    <p:extLst>
      <p:ext uri="{BB962C8B-B14F-4D97-AF65-F5344CB8AC3E}">
        <p14:creationId xmlns:p14="http://schemas.microsoft.com/office/powerpoint/2010/main" val="14400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3B281-1F50-43D4-92BC-01568EC143BC}"/>
              </a:ext>
            </a:extLst>
          </p:cNvPr>
          <p:cNvPicPr>
            <a:picLocks noChangeAspect="1"/>
          </p:cNvPicPr>
          <p:nvPr/>
        </p:nvPicPr>
        <p:blipFill rotWithShape="1">
          <a:blip r:embed="rId3"/>
          <a:srcRect b="20664"/>
          <a:stretch/>
        </p:blipFill>
        <p:spPr>
          <a:xfrm>
            <a:off x="794058" y="3100304"/>
            <a:ext cx="10518818" cy="3749550"/>
          </a:xfrm>
          <a:prstGeom prst="rect">
            <a:avLst/>
          </a:prstGeom>
        </p:spPr>
      </p:pic>
      <p:pic>
        <p:nvPicPr>
          <p:cNvPr id="5" name="Picture 4">
            <a:extLst>
              <a:ext uri="{FF2B5EF4-FFF2-40B4-BE49-F238E27FC236}">
                <a16:creationId xmlns:a16="http://schemas.microsoft.com/office/drawing/2014/main" id="{CAA80DEC-1951-4DD9-8472-318CA26F6510}"/>
              </a:ext>
            </a:extLst>
          </p:cNvPr>
          <p:cNvPicPr>
            <a:picLocks noChangeAspect="1"/>
          </p:cNvPicPr>
          <p:nvPr/>
        </p:nvPicPr>
        <p:blipFill rotWithShape="1">
          <a:blip r:embed="rId4"/>
          <a:srcRect l="8803" r="10260" b="56786"/>
          <a:stretch/>
        </p:blipFill>
        <p:spPr>
          <a:xfrm>
            <a:off x="-21267" y="962101"/>
            <a:ext cx="8601740" cy="2087618"/>
          </a:xfrm>
          <a:prstGeom prst="rect">
            <a:avLst/>
          </a:prstGeom>
        </p:spPr>
      </p:pic>
      <p:sp>
        <p:nvSpPr>
          <p:cNvPr id="7" name="TextBox 6">
            <a:extLst>
              <a:ext uri="{FF2B5EF4-FFF2-40B4-BE49-F238E27FC236}">
                <a16:creationId xmlns:a16="http://schemas.microsoft.com/office/drawing/2014/main" id="{FCBD3406-A8D3-45AE-B540-ECE15CCB4DB3}"/>
              </a:ext>
            </a:extLst>
          </p:cNvPr>
          <p:cNvSpPr txBox="1"/>
          <p:nvPr/>
        </p:nvSpPr>
        <p:spPr>
          <a:xfrm>
            <a:off x="8724900" y="6539900"/>
            <a:ext cx="3467100"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Du et al. 2024</a:t>
            </a:r>
            <a:endParaRPr lang="LID4096" sz="1467" i="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4F91FDE-CA76-4231-9DED-AFD2164BA39C}"/>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Applications: Drivers of land-cover degradation in the Eurasian steppe</a:t>
            </a:r>
            <a:endParaRPr lang="LID4096" sz="3600" dirty="0"/>
          </a:p>
        </p:txBody>
      </p:sp>
      <p:pic>
        <p:nvPicPr>
          <p:cNvPr id="9" name="Picture 8">
            <a:extLst>
              <a:ext uri="{FF2B5EF4-FFF2-40B4-BE49-F238E27FC236}">
                <a16:creationId xmlns:a16="http://schemas.microsoft.com/office/drawing/2014/main" id="{37AC316A-303A-485E-B410-03054F5D193D}"/>
              </a:ext>
            </a:extLst>
          </p:cNvPr>
          <p:cNvPicPr>
            <a:picLocks noChangeAspect="1"/>
          </p:cNvPicPr>
          <p:nvPr/>
        </p:nvPicPr>
        <p:blipFill rotWithShape="1">
          <a:blip r:embed="rId4"/>
          <a:srcRect l="9638" t="81389" r="47043" b="10695"/>
          <a:stretch/>
        </p:blipFill>
        <p:spPr>
          <a:xfrm>
            <a:off x="8469406" y="1305052"/>
            <a:ext cx="7360121" cy="611372"/>
          </a:xfrm>
          <a:prstGeom prst="rect">
            <a:avLst/>
          </a:prstGeom>
        </p:spPr>
      </p:pic>
      <p:pic>
        <p:nvPicPr>
          <p:cNvPr id="10" name="Picture 9">
            <a:extLst>
              <a:ext uri="{FF2B5EF4-FFF2-40B4-BE49-F238E27FC236}">
                <a16:creationId xmlns:a16="http://schemas.microsoft.com/office/drawing/2014/main" id="{E3CBA0A6-8555-493A-ABA3-101959E928F7}"/>
              </a:ext>
            </a:extLst>
          </p:cNvPr>
          <p:cNvPicPr>
            <a:picLocks noChangeAspect="1"/>
          </p:cNvPicPr>
          <p:nvPr/>
        </p:nvPicPr>
        <p:blipFill rotWithShape="1">
          <a:blip r:embed="rId4"/>
          <a:srcRect l="52768" t="82720" r="10816" b="10695"/>
          <a:stretch/>
        </p:blipFill>
        <p:spPr>
          <a:xfrm>
            <a:off x="8527308" y="2194329"/>
            <a:ext cx="6076624" cy="499444"/>
          </a:xfrm>
          <a:prstGeom prst="rect">
            <a:avLst/>
          </a:prstGeom>
        </p:spPr>
      </p:pic>
      <p:pic>
        <p:nvPicPr>
          <p:cNvPr id="11" name="Picture 10">
            <a:extLst>
              <a:ext uri="{FF2B5EF4-FFF2-40B4-BE49-F238E27FC236}">
                <a16:creationId xmlns:a16="http://schemas.microsoft.com/office/drawing/2014/main" id="{A4A97461-32BF-45BA-9844-D8F5340F5BB8}"/>
              </a:ext>
            </a:extLst>
          </p:cNvPr>
          <p:cNvPicPr>
            <a:picLocks noChangeAspect="1"/>
          </p:cNvPicPr>
          <p:nvPr/>
        </p:nvPicPr>
        <p:blipFill rotWithShape="1">
          <a:blip r:embed="rId4"/>
          <a:srcRect l="31548" t="81389" r="47043" b="12082"/>
          <a:stretch/>
        </p:blipFill>
        <p:spPr>
          <a:xfrm>
            <a:off x="8480039" y="1690072"/>
            <a:ext cx="3637526" cy="504257"/>
          </a:xfrm>
          <a:prstGeom prst="rect">
            <a:avLst/>
          </a:prstGeom>
        </p:spPr>
      </p:pic>
      <p:pic>
        <p:nvPicPr>
          <p:cNvPr id="12" name="Picture 11">
            <a:extLst>
              <a:ext uri="{FF2B5EF4-FFF2-40B4-BE49-F238E27FC236}">
                <a16:creationId xmlns:a16="http://schemas.microsoft.com/office/drawing/2014/main" id="{0F7A3422-D57F-42D8-86BE-231632CFFE03}"/>
              </a:ext>
            </a:extLst>
          </p:cNvPr>
          <p:cNvPicPr>
            <a:picLocks noChangeAspect="1"/>
          </p:cNvPicPr>
          <p:nvPr/>
        </p:nvPicPr>
        <p:blipFill rotWithShape="1">
          <a:blip r:embed="rId4"/>
          <a:srcRect l="74730" t="82579" r="10816" b="10695"/>
          <a:stretch/>
        </p:blipFill>
        <p:spPr>
          <a:xfrm>
            <a:off x="8516675" y="2603985"/>
            <a:ext cx="2411933" cy="510143"/>
          </a:xfrm>
          <a:prstGeom prst="rect">
            <a:avLst/>
          </a:prstGeom>
        </p:spPr>
      </p:pic>
    </p:spTree>
    <p:extLst>
      <p:ext uri="{BB962C8B-B14F-4D97-AF65-F5344CB8AC3E}">
        <p14:creationId xmlns:p14="http://schemas.microsoft.com/office/powerpoint/2010/main" val="25557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C20CFD1-E550-4DA8-BBBB-E8D067B891FE}"/>
              </a:ext>
            </a:extLst>
          </p:cNvPr>
          <p:cNvSpPr txBox="1"/>
          <p:nvPr/>
        </p:nvSpPr>
        <p:spPr>
          <a:xfrm>
            <a:off x="10124661" y="6490037"/>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Gonzalez et al. 2023</a:t>
            </a:r>
            <a:endParaRPr lang="LID4096" sz="1467" i="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24BE6FA-C178-45B7-BE23-43CB5BAB9BCC}"/>
              </a:ext>
            </a:extLst>
          </p:cNvPr>
          <p:cNvSpPr txBox="1"/>
          <p:nvPr/>
        </p:nvSpPr>
        <p:spPr>
          <a:xfrm>
            <a:off x="2379881" y="44798"/>
            <a:ext cx="7432235" cy="646331"/>
          </a:xfrm>
          <a:prstGeom prst="rect">
            <a:avLst/>
          </a:prstGeom>
          <a:noFill/>
        </p:spPr>
        <p:txBody>
          <a:bodyPr wrap="square" rtlCol="0">
            <a:spAutoFit/>
          </a:bodyPr>
          <a:lstStyle/>
          <a:p>
            <a:pPr algn="ctr"/>
            <a:r>
              <a:rPr lang="en-US" sz="3600" dirty="0">
                <a:cs typeface="Arial" panose="020B0604020202020204" pitchFamily="34" charset="0"/>
              </a:rPr>
              <a:t>Traditional Approaches</a:t>
            </a:r>
            <a:endParaRPr lang="LID4096" sz="3600" dirty="0">
              <a:cs typeface="Arial" panose="020B0604020202020204" pitchFamily="34" charset="0"/>
            </a:endParaRPr>
          </a:p>
        </p:txBody>
      </p:sp>
      <p:grpSp>
        <p:nvGrpSpPr>
          <p:cNvPr id="5" name="Group 4">
            <a:extLst>
              <a:ext uri="{FF2B5EF4-FFF2-40B4-BE49-F238E27FC236}">
                <a16:creationId xmlns:a16="http://schemas.microsoft.com/office/drawing/2014/main" id="{4E1B3A35-8496-499D-AE12-F4C650BB8729}"/>
              </a:ext>
            </a:extLst>
          </p:cNvPr>
          <p:cNvGrpSpPr/>
          <p:nvPr/>
        </p:nvGrpSpPr>
        <p:grpSpPr>
          <a:xfrm>
            <a:off x="2081463" y="581121"/>
            <a:ext cx="8303082" cy="5908915"/>
            <a:chOff x="2081463" y="581121"/>
            <a:chExt cx="8303082" cy="5908915"/>
          </a:xfrm>
        </p:grpSpPr>
        <p:pic>
          <p:nvPicPr>
            <p:cNvPr id="2" name="Picture 1">
              <a:extLst>
                <a:ext uri="{FF2B5EF4-FFF2-40B4-BE49-F238E27FC236}">
                  <a16:creationId xmlns:a16="http://schemas.microsoft.com/office/drawing/2014/main" id="{D7BF157E-5C18-47A1-813D-5F49B067B91D}"/>
                </a:ext>
              </a:extLst>
            </p:cNvPr>
            <p:cNvPicPr>
              <a:picLocks noChangeAspect="1"/>
            </p:cNvPicPr>
            <p:nvPr/>
          </p:nvPicPr>
          <p:blipFill>
            <a:blip r:embed="rId3"/>
            <a:stretch>
              <a:fillRect/>
            </a:stretch>
          </p:blipFill>
          <p:spPr>
            <a:xfrm>
              <a:off x="2215764" y="581121"/>
              <a:ext cx="8168781" cy="5908915"/>
            </a:xfrm>
            <a:prstGeom prst="rect">
              <a:avLst/>
            </a:prstGeom>
          </p:spPr>
        </p:pic>
        <p:sp>
          <p:nvSpPr>
            <p:cNvPr id="3" name="Rectangle 2">
              <a:extLst>
                <a:ext uri="{FF2B5EF4-FFF2-40B4-BE49-F238E27FC236}">
                  <a16:creationId xmlns:a16="http://schemas.microsoft.com/office/drawing/2014/main" id="{D54A7437-0B53-4DA5-A358-630CB24D98F6}"/>
                </a:ext>
              </a:extLst>
            </p:cNvPr>
            <p:cNvSpPr/>
            <p:nvPr/>
          </p:nvSpPr>
          <p:spPr>
            <a:xfrm>
              <a:off x="6391072" y="4902740"/>
              <a:ext cx="3326860" cy="1031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16023653-167F-4785-8C3D-7565AF3A79AE}"/>
                </a:ext>
              </a:extLst>
            </p:cNvPr>
            <p:cNvSpPr/>
            <p:nvPr/>
          </p:nvSpPr>
          <p:spPr>
            <a:xfrm>
              <a:off x="2081463" y="2273968"/>
              <a:ext cx="1636295" cy="1251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8" name="Freeform: Shape 7">
            <a:extLst>
              <a:ext uri="{FF2B5EF4-FFF2-40B4-BE49-F238E27FC236}">
                <a16:creationId xmlns:a16="http://schemas.microsoft.com/office/drawing/2014/main" id="{A34D03E4-2133-4E7B-AFE6-1D9B21D694A8}"/>
              </a:ext>
            </a:extLst>
          </p:cNvPr>
          <p:cNvSpPr/>
          <p:nvPr/>
        </p:nvSpPr>
        <p:spPr>
          <a:xfrm>
            <a:off x="3388329" y="1587578"/>
            <a:ext cx="2956373" cy="3264913"/>
          </a:xfrm>
          <a:custGeom>
            <a:avLst/>
            <a:gdLst>
              <a:gd name="connsiteX0" fmla="*/ 2580515 w 2956373"/>
              <a:gd name="connsiteY0" fmla="*/ 2580515 h 3264913"/>
              <a:gd name="connsiteX1" fmla="*/ 2681492 w 2956373"/>
              <a:gd name="connsiteY1" fmla="*/ 2305634 h 3264913"/>
              <a:gd name="connsiteX2" fmla="*/ 2866616 w 2956373"/>
              <a:gd name="connsiteY2" fmla="*/ 2187828 h 3264913"/>
              <a:gd name="connsiteX3" fmla="*/ 2956373 w 2956373"/>
              <a:gd name="connsiteY3" fmla="*/ 2092461 h 3264913"/>
              <a:gd name="connsiteX4" fmla="*/ 2249536 w 2956373"/>
              <a:gd name="connsiteY4" fmla="*/ 67318 h 3264913"/>
              <a:gd name="connsiteX5" fmla="*/ 1744653 w 2956373"/>
              <a:gd name="connsiteY5" fmla="*/ 0 h 3264913"/>
              <a:gd name="connsiteX6" fmla="*/ 1049035 w 2956373"/>
              <a:gd name="connsiteY6" fmla="*/ 302930 h 3264913"/>
              <a:gd name="connsiteX7" fmla="*/ 252442 w 2956373"/>
              <a:gd name="connsiteY7" fmla="*/ 1121963 h 3264913"/>
              <a:gd name="connsiteX8" fmla="*/ 0 w 2956373"/>
              <a:gd name="connsiteY8" fmla="*/ 2243926 h 3264913"/>
              <a:gd name="connsiteX9" fmla="*/ 117806 w 2956373"/>
              <a:gd name="connsiteY9" fmla="*/ 2877835 h 3264913"/>
              <a:gd name="connsiteX10" fmla="*/ 252442 w 2956373"/>
              <a:gd name="connsiteY10" fmla="*/ 3264913 h 3264913"/>
              <a:gd name="connsiteX11" fmla="*/ 931229 w 2956373"/>
              <a:gd name="connsiteY11" fmla="*/ 3180766 h 3264913"/>
              <a:gd name="connsiteX12" fmla="*/ 1351965 w 2956373"/>
              <a:gd name="connsiteY12" fmla="*/ 2900275 h 3264913"/>
              <a:gd name="connsiteX13" fmla="*/ 2513197 w 2956373"/>
              <a:gd name="connsiteY13" fmla="*/ 2698321 h 3264913"/>
              <a:gd name="connsiteX14" fmla="*/ 2580515 w 2956373"/>
              <a:gd name="connsiteY14" fmla="*/ 2580515 h 326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6373" h="3264913">
                <a:moveTo>
                  <a:pt x="2580515" y="2580515"/>
                </a:moveTo>
                <a:lnTo>
                  <a:pt x="2681492" y="2305634"/>
                </a:lnTo>
                <a:lnTo>
                  <a:pt x="2866616" y="2187828"/>
                </a:lnTo>
                <a:lnTo>
                  <a:pt x="2956373" y="2092461"/>
                </a:lnTo>
                <a:lnTo>
                  <a:pt x="2249536" y="67318"/>
                </a:lnTo>
                <a:lnTo>
                  <a:pt x="1744653" y="0"/>
                </a:lnTo>
                <a:lnTo>
                  <a:pt x="1049035" y="302930"/>
                </a:lnTo>
                <a:lnTo>
                  <a:pt x="252442" y="1121963"/>
                </a:lnTo>
                <a:lnTo>
                  <a:pt x="0" y="2243926"/>
                </a:lnTo>
                <a:lnTo>
                  <a:pt x="117806" y="2877835"/>
                </a:lnTo>
                <a:lnTo>
                  <a:pt x="252442" y="3264913"/>
                </a:lnTo>
                <a:lnTo>
                  <a:pt x="931229" y="3180766"/>
                </a:lnTo>
                <a:lnTo>
                  <a:pt x="1351965" y="2900275"/>
                </a:lnTo>
                <a:lnTo>
                  <a:pt x="2513197" y="2698321"/>
                </a:lnTo>
                <a:lnTo>
                  <a:pt x="2580515" y="25805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56D220B0-E6CC-479F-987F-0D711BFC6D64}"/>
              </a:ext>
            </a:extLst>
          </p:cNvPr>
          <p:cNvSpPr txBox="1"/>
          <p:nvPr/>
        </p:nvSpPr>
        <p:spPr>
          <a:xfrm>
            <a:off x="7389541" y="3578107"/>
            <a:ext cx="2565574" cy="2308324"/>
          </a:xfrm>
          <a:prstGeom prst="rect">
            <a:avLst/>
          </a:prstGeom>
          <a:noFill/>
        </p:spPr>
        <p:txBody>
          <a:bodyPr wrap="none" rtlCol="0">
            <a:spAutoFit/>
          </a:bodyPr>
          <a:lstStyle/>
          <a:p>
            <a:r>
              <a:rPr lang="en-US" b="1" dirty="0">
                <a:solidFill>
                  <a:srgbClr val="C00000"/>
                </a:solidFill>
                <a:latin typeface="Arial" panose="020B0604020202020204" pitchFamily="34" charset="0"/>
                <a:cs typeface="Arial" panose="020B0604020202020204" pitchFamily="34" charset="0"/>
              </a:rPr>
              <a:t>Abundance</a:t>
            </a:r>
          </a:p>
          <a:p>
            <a:r>
              <a:rPr lang="en-US" b="1" dirty="0">
                <a:solidFill>
                  <a:srgbClr val="C00000"/>
                </a:solidFill>
                <a:latin typeface="Arial" panose="020B0604020202020204" pitchFamily="34" charset="0"/>
                <a:cs typeface="Arial" panose="020B0604020202020204" pitchFamily="34" charset="0"/>
              </a:rPr>
              <a:t>Biomass</a:t>
            </a:r>
          </a:p>
          <a:p>
            <a:endParaRPr lang="en-US" b="1" dirty="0">
              <a:solidFill>
                <a:srgbClr val="C00000"/>
              </a:solidFill>
              <a:latin typeface="Arial" panose="020B0604020202020204" pitchFamily="34" charset="0"/>
              <a:cs typeface="Arial" panose="020B0604020202020204" pitchFamily="34" charset="0"/>
            </a:endParaRPr>
          </a:p>
          <a:p>
            <a:r>
              <a:rPr lang="en-US" b="1" dirty="0">
                <a:solidFill>
                  <a:srgbClr val="C00000"/>
                </a:solidFill>
                <a:latin typeface="Arial" panose="020B0604020202020204" pitchFamily="34" charset="0"/>
                <a:cs typeface="Arial" panose="020B0604020202020204" pitchFamily="34" charset="0"/>
              </a:rPr>
              <a:t>Land cover</a:t>
            </a:r>
          </a:p>
          <a:p>
            <a:r>
              <a:rPr lang="en-US" b="1" dirty="0">
                <a:solidFill>
                  <a:srgbClr val="C00000"/>
                </a:solidFill>
                <a:latin typeface="Arial" panose="020B0604020202020204" pitchFamily="34" charset="0"/>
                <a:cs typeface="Arial" panose="020B0604020202020204" pitchFamily="34" charset="0"/>
              </a:rPr>
              <a:t>NDVI</a:t>
            </a:r>
          </a:p>
          <a:p>
            <a:r>
              <a:rPr lang="en-US" b="1" dirty="0">
                <a:solidFill>
                  <a:srgbClr val="C00000"/>
                </a:solidFill>
                <a:latin typeface="Arial" panose="020B0604020202020204" pitchFamily="34" charset="0"/>
                <a:cs typeface="Arial" panose="020B0604020202020204" pitchFamily="34" charset="0"/>
              </a:rPr>
              <a:t>Fluxes</a:t>
            </a:r>
          </a:p>
          <a:p>
            <a:r>
              <a:rPr lang="en-US" b="1" dirty="0">
                <a:solidFill>
                  <a:srgbClr val="C00000"/>
                </a:solidFill>
                <a:latin typeface="Arial" panose="020B0604020202020204" pitchFamily="34" charset="0"/>
                <a:cs typeface="Arial" panose="020B0604020202020204" pitchFamily="34" charset="0"/>
              </a:rPr>
              <a:t>Productivity</a:t>
            </a:r>
          </a:p>
          <a:p>
            <a:r>
              <a:rPr lang="en-US" b="1" dirty="0">
                <a:solidFill>
                  <a:srgbClr val="C00000"/>
                </a:solidFill>
                <a:latin typeface="Arial" panose="020B0604020202020204" pitchFamily="34" charset="0"/>
                <a:cs typeface="Arial" panose="020B0604020202020204" pitchFamily="34" charset="0"/>
              </a:rPr>
              <a:t>Resource Availability </a:t>
            </a:r>
            <a:endParaRPr lang="LID4096" b="1" dirty="0">
              <a:solidFill>
                <a:srgbClr val="C00000"/>
              </a:solidFill>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FE191D32-E00F-4C1A-A153-AEA51410CC87}"/>
              </a:ext>
            </a:extLst>
          </p:cNvPr>
          <p:cNvSpPr/>
          <p:nvPr/>
        </p:nvSpPr>
        <p:spPr>
          <a:xfrm>
            <a:off x="2599765" y="4607859"/>
            <a:ext cx="3633694" cy="1954306"/>
          </a:xfrm>
          <a:custGeom>
            <a:avLst/>
            <a:gdLst>
              <a:gd name="connsiteX0" fmla="*/ 0 w 3633694"/>
              <a:gd name="connsiteY0" fmla="*/ 705223 h 1954306"/>
              <a:gd name="connsiteX1" fmla="*/ 0 w 3633694"/>
              <a:gd name="connsiteY1" fmla="*/ 1954306 h 1954306"/>
              <a:gd name="connsiteX2" fmla="*/ 3334870 w 3633694"/>
              <a:gd name="connsiteY2" fmla="*/ 1852706 h 1954306"/>
              <a:gd name="connsiteX3" fmla="*/ 3633694 w 3633694"/>
              <a:gd name="connsiteY3" fmla="*/ 191247 h 1954306"/>
              <a:gd name="connsiteX4" fmla="*/ 3508188 w 3633694"/>
              <a:gd name="connsiteY4" fmla="*/ 77694 h 1954306"/>
              <a:gd name="connsiteX5" fmla="*/ 3340847 w 3633694"/>
              <a:gd name="connsiteY5" fmla="*/ 0 h 1954306"/>
              <a:gd name="connsiteX6" fmla="*/ 1709270 w 3633694"/>
              <a:gd name="connsiteY6" fmla="*/ 525929 h 1954306"/>
              <a:gd name="connsiteX7" fmla="*/ 0 w 3633694"/>
              <a:gd name="connsiteY7" fmla="*/ 705223 h 195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3694" h="1954306">
                <a:moveTo>
                  <a:pt x="0" y="705223"/>
                </a:moveTo>
                <a:lnTo>
                  <a:pt x="0" y="1954306"/>
                </a:lnTo>
                <a:lnTo>
                  <a:pt x="3334870" y="1852706"/>
                </a:lnTo>
                <a:lnTo>
                  <a:pt x="3633694" y="191247"/>
                </a:lnTo>
                <a:lnTo>
                  <a:pt x="3508188" y="77694"/>
                </a:lnTo>
                <a:lnTo>
                  <a:pt x="3340847" y="0"/>
                </a:lnTo>
                <a:lnTo>
                  <a:pt x="1709270" y="525929"/>
                </a:lnTo>
                <a:lnTo>
                  <a:pt x="0" y="7052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Freeform: Shape 12">
            <a:extLst>
              <a:ext uri="{FF2B5EF4-FFF2-40B4-BE49-F238E27FC236}">
                <a16:creationId xmlns:a16="http://schemas.microsoft.com/office/drawing/2014/main" id="{CFA87837-CB72-4B77-ABC8-87461323B70C}"/>
              </a:ext>
            </a:extLst>
          </p:cNvPr>
          <p:cNvSpPr/>
          <p:nvPr/>
        </p:nvSpPr>
        <p:spPr>
          <a:xfrm>
            <a:off x="6241520" y="1120519"/>
            <a:ext cx="3055436" cy="2782116"/>
          </a:xfrm>
          <a:custGeom>
            <a:avLst/>
            <a:gdLst>
              <a:gd name="connsiteX0" fmla="*/ 268941 w 1757082"/>
              <a:gd name="connsiteY0" fmla="*/ 2193364 h 2229223"/>
              <a:gd name="connsiteX1" fmla="*/ 107576 w 1757082"/>
              <a:gd name="connsiteY1" fmla="*/ 2127623 h 2229223"/>
              <a:gd name="connsiteX2" fmla="*/ 0 w 1757082"/>
              <a:gd name="connsiteY2" fmla="*/ 2049929 h 2229223"/>
              <a:gd name="connsiteX3" fmla="*/ 340659 w 1757082"/>
              <a:gd name="connsiteY3" fmla="*/ 723153 h 2229223"/>
              <a:gd name="connsiteX4" fmla="*/ 322729 w 1757082"/>
              <a:gd name="connsiteY4" fmla="*/ 53788 h 2229223"/>
              <a:gd name="connsiteX5" fmla="*/ 830729 w 1757082"/>
              <a:gd name="connsiteY5" fmla="*/ 0 h 2229223"/>
              <a:gd name="connsiteX6" fmla="*/ 1368612 w 1757082"/>
              <a:gd name="connsiteY6" fmla="*/ 29882 h 2229223"/>
              <a:gd name="connsiteX7" fmla="*/ 1757082 w 1757082"/>
              <a:gd name="connsiteY7" fmla="*/ 585694 h 2229223"/>
              <a:gd name="connsiteX8" fmla="*/ 1547906 w 1757082"/>
              <a:gd name="connsiteY8" fmla="*/ 1063812 h 2229223"/>
              <a:gd name="connsiteX9" fmla="*/ 1183341 w 1757082"/>
              <a:gd name="connsiteY9" fmla="*/ 1302870 h 2229223"/>
              <a:gd name="connsiteX10" fmla="*/ 723153 w 1757082"/>
              <a:gd name="connsiteY10" fmla="*/ 1613647 h 2229223"/>
              <a:gd name="connsiteX11" fmla="*/ 400424 w 1757082"/>
              <a:gd name="connsiteY11" fmla="*/ 2229223 h 2229223"/>
              <a:gd name="connsiteX12" fmla="*/ 268941 w 1757082"/>
              <a:gd name="connsiteY12" fmla="*/ 2193364 h 2229223"/>
              <a:gd name="connsiteX0" fmla="*/ 733021 w 2221162"/>
              <a:gd name="connsiteY0" fmla="*/ 2692469 h 2728328"/>
              <a:gd name="connsiteX1" fmla="*/ 571656 w 2221162"/>
              <a:gd name="connsiteY1" fmla="*/ 2626728 h 2728328"/>
              <a:gd name="connsiteX2" fmla="*/ 464080 w 2221162"/>
              <a:gd name="connsiteY2" fmla="*/ 2549034 h 2728328"/>
              <a:gd name="connsiteX3" fmla="*/ 804739 w 2221162"/>
              <a:gd name="connsiteY3" fmla="*/ 1222258 h 2728328"/>
              <a:gd name="connsiteX4" fmla="*/ 0 w 2221162"/>
              <a:gd name="connsiteY4" fmla="*/ 0 h 2728328"/>
              <a:gd name="connsiteX5" fmla="*/ 1294809 w 2221162"/>
              <a:gd name="connsiteY5" fmla="*/ 499105 h 2728328"/>
              <a:gd name="connsiteX6" fmla="*/ 1832692 w 2221162"/>
              <a:gd name="connsiteY6" fmla="*/ 528987 h 2728328"/>
              <a:gd name="connsiteX7" fmla="*/ 2221162 w 2221162"/>
              <a:gd name="connsiteY7" fmla="*/ 1084799 h 2728328"/>
              <a:gd name="connsiteX8" fmla="*/ 2011986 w 2221162"/>
              <a:gd name="connsiteY8" fmla="*/ 1562917 h 2728328"/>
              <a:gd name="connsiteX9" fmla="*/ 1647421 w 2221162"/>
              <a:gd name="connsiteY9" fmla="*/ 1801975 h 2728328"/>
              <a:gd name="connsiteX10" fmla="*/ 1187233 w 2221162"/>
              <a:gd name="connsiteY10" fmla="*/ 2112752 h 2728328"/>
              <a:gd name="connsiteX11" fmla="*/ 864504 w 2221162"/>
              <a:gd name="connsiteY11" fmla="*/ 2728328 h 2728328"/>
              <a:gd name="connsiteX12" fmla="*/ 733021 w 2221162"/>
              <a:gd name="connsiteY12" fmla="*/ 2692469 h 2728328"/>
              <a:gd name="connsiteX0" fmla="*/ 733021 w 2221162"/>
              <a:gd name="connsiteY0" fmla="*/ 2746257 h 2782116"/>
              <a:gd name="connsiteX1" fmla="*/ 571656 w 2221162"/>
              <a:gd name="connsiteY1" fmla="*/ 2680516 h 2782116"/>
              <a:gd name="connsiteX2" fmla="*/ 464080 w 2221162"/>
              <a:gd name="connsiteY2" fmla="*/ 2602822 h 2782116"/>
              <a:gd name="connsiteX3" fmla="*/ 804739 w 2221162"/>
              <a:gd name="connsiteY3" fmla="*/ 1276046 h 2782116"/>
              <a:gd name="connsiteX4" fmla="*/ 0 w 2221162"/>
              <a:gd name="connsiteY4" fmla="*/ 53788 h 2782116"/>
              <a:gd name="connsiteX5" fmla="*/ 1571255 w 2221162"/>
              <a:gd name="connsiteY5" fmla="*/ 0 h 2782116"/>
              <a:gd name="connsiteX6" fmla="*/ 1832692 w 2221162"/>
              <a:gd name="connsiteY6" fmla="*/ 582775 h 2782116"/>
              <a:gd name="connsiteX7" fmla="*/ 2221162 w 2221162"/>
              <a:gd name="connsiteY7" fmla="*/ 1138587 h 2782116"/>
              <a:gd name="connsiteX8" fmla="*/ 2011986 w 2221162"/>
              <a:gd name="connsiteY8" fmla="*/ 1616705 h 2782116"/>
              <a:gd name="connsiteX9" fmla="*/ 1647421 w 2221162"/>
              <a:gd name="connsiteY9" fmla="*/ 1855763 h 2782116"/>
              <a:gd name="connsiteX10" fmla="*/ 1187233 w 2221162"/>
              <a:gd name="connsiteY10" fmla="*/ 2166540 h 2782116"/>
              <a:gd name="connsiteX11" fmla="*/ 864504 w 2221162"/>
              <a:gd name="connsiteY11" fmla="*/ 2782116 h 2782116"/>
              <a:gd name="connsiteX12" fmla="*/ 733021 w 2221162"/>
              <a:gd name="connsiteY12" fmla="*/ 2746257 h 2782116"/>
              <a:gd name="connsiteX0" fmla="*/ 733021 w 3055436"/>
              <a:gd name="connsiteY0" fmla="*/ 2746257 h 2782116"/>
              <a:gd name="connsiteX1" fmla="*/ 571656 w 3055436"/>
              <a:gd name="connsiteY1" fmla="*/ 2680516 h 2782116"/>
              <a:gd name="connsiteX2" fmla="*/ 464080 w 3055436"/>
              <a:gd name="connsiteY2" fmla="*/ 2602822 h 2782116"/>
              <a:gd name="connsiteX3" fmla="*/ 804739 w 3055436"/>
              <a:gd name="connsiteY3" fmla="*/ 1276046 h 2782116"/>
              <a:gd name="connsiteX4" fmla="*/ 0 w 3055436"/>
              <a:gd name="connsiteY4" fmla="*/ 53788 h 2782116"/>
              <a:gd name="connsiteX5" fmla="*/ 1571255 w 3055436"/>
              <a:gd name="connsiteY5" fmla="*/ 0 h 2782116"/>
              <a:gd name="connsiteX6" fmla="*/ 3055436 w 3055436"/>
              <a:gd name="connsiteY6" fmla="*/ 200003 h 2782116"/>
              <a:gd name="connsiteX7" fmla="*/ 2221162 w 3055436"/>
              <a:gd name="connsiteY7" fmla="*/ 1138587 h 2782116"/>
              <a:gd name="connsiteX8" fmla="*/ 2011986 w 3055436"/>
              <a:gd name="connsiteY8" fmla="*/ 1616705 h 2782116"/>
              <a:gd name="connsiteX9" fmla="*/ 1647421 w 3055436"/>
              <a:gd name="connsiteY9" fmla="*/ 1855763 h 2782116"/>
              <a:gd name="connsiteX10" fmla="*/ 1187233 w 3055436"/>
              <a:gd name="connsiteY10" fmla="*/ 2166540 h 2782116"/>
              <a:gd name="connsiteX11" fmla="*/ 864504 w 3055436"/>
              <a:gd name="connsiteY11" fmla="*/ 2782116 h 2782116"/>
              <a:gd name="connsiteX12" fmla="*/ 733021 w 3055436"/>
              <a:gd name="connsiteY12" fmla="*/ 2746257 h 27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5436" h="2782116">
                <a:moveTo>
                  <a:pt x="733021" y="2746257"/>
                </a:moveTo>
                <a:lnTo>
                  <a:pt x="571656" y="2680516"/>
                </a:lnTo>
                <a:lnTo>
                  <a:pt x="464080" y="2602822"/>
                </a:lnTo>
                <a:lnTo>
                  <a:pt x="804739" y="1276046"/>
                </a:lnTo>
                <a:lnTo>
                  <a:pt x="0" y="53788"/>
                </a:lnTo>
                <a:lnTo>
                  <a:pt x="1571255" y="0"/>
                </a:lnTo>
                <a:lnTo>
                  <a:pt x="3055436" y="200003"/>
                </a:lnTo>
                <a:lnTo>
                  <a:pt x="2221162" y="1138587"/>
                </a:lnTo>
                <a:lnTo>
                  <a:pt x="2011986" y="1616705"/>
                </a:lnTo>
                <a:lnTo>
                  <a:pt x="1647421" y="1855763"/>
                </a:lnTo>
                <a:lnTo>
                  <a:pt x="1187233" y="2166540"/>
                </a:lnTo>
                <a:lnTo>
                  <a:pt x="864504" y="2782116"/>
                </a:lnTo>
                <a:lnTo>
                  <a:pt x="733021" y="27462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TextBox 13">
            <a:extLst>
              <a:ext uri="{FF2B5EF4-FFF2-40B4-BE49-F238E27FC236}">
                <a16:creationId xmlns:a16="http://schemas.microsoft.com/office/drawing/2014/main" id="{73C7FE06-97AB-4B75-B99F-9887DB46D83D}"/>
              </a:ext>
            </a:extLst>
          </p:cNvPr>
          <p:cNvSpPr txBox="1"/>
          <p:nvPr/>
        </p:nvSpPr>
        <p:spPr>
          <a:xfrm>
            <a:off x="1060703" y="1403086"/>
            <a:ext cx="2565574" cy="1754326"/>
          </a:xfrm>
          <a:prstGeom prst="rect">
            <a:avLst/>
          </a:prstGeom>
          <a:noFill/>
        </p:spPr>
        <p:txBody>
          <a:bodyPr wrap="none" rtlCol="0">
            <a:spAutoFit/>
          </a:bodyPr>
          <a:lstStyle/>
          <a:p>
            <a:r>
              <a:rPr lang="en-US" b="1" dirty="0">
                <a:solidFill>
                  <a:schemeClr val="accent1">
                    <a:lumMod val="75000"/>
                  </a:schemeClr>
                </a:solidFill>
                <a:latin typeface="Arial" panose="020B0604020202020204" pitchFamily="34" charset="0"/>
                <a:cs typeface="Arial" panose="020B0604020202020204" pitchFamily="34" charset="0"/>
              </a:rPr>
              <a:t>Climate</a:t>
            </a:r>
          </a:p>
          <a:p>
            <a:r>
              <a:rPr lang="en-US" b="1" dirty="0">
                <a:solidFill>
                  <a:schemeClr val="accent1">
                    <a:lumMod val="75000"/>
                  </a:schemeClr>
                </a:solidFill>
                <a:latin typeface="Arial" panose="020B0604020202020204" pitchFamily="34" charset="0"/>
                <a:cs typeface="Arial" panose="020B0604020202020204" pitchFamily="34" charset="0"/>
              </a:rPr>
              <a:t>Land use/land cover</a:t>
            </a:r>
          </a:p>
          <a:p>
            <a:r>
              <a:rPr lang="en-US" b="1" dirty="0">
                <a:solidFill>
                  <a:schemeClr val="accent1">
                    <a:lumMod val="75000"/>
                  </a:schemeClr>
                </a:solidFill>
                <a:latin typeface="Arial" panose="020B0604020202020204" pitchFamily="34" charset="0"/>
                <a:cs typeface="Arial" panose="020B0604020202020204" pitchFamily="34" charset="0"/>
              </a:rPr>
              <a:t>NDVI</a:t>
            </a:r>
          </a:p>
          <a:p>
            <a:r>
              <a:rPr lang="en-US" b="1" dirty="0">
                <a:solidFill>
                  <a:schemeClr val="accent1">
                    <a:lumMod val="75000"/>
                  </a:schemeClr>
                </a:solidFill>
                <a:latin typeface="Arial" panose="020B0604020202020204" pitchFamily="34" charset="0"/>
                <a:cs typeface="Arial" panose="020B0604020202020204" pitchFamily="34" charset="0"/>
              </a:rPr>
              <a:t>Fluxes</a:t>
            </a:r>
          </a:p>
          <a:p>
            <a:r>
              <a:rPr lang="en-US" b="1" dirty="0">
                <a:solidFill>
                  <a:schemeClr val="accent1">
                    <a:lumMod val="75000"/>
                  </a:schemeClr>
                </a:solidFill>
                <a:latin typeface="Arial" panose="020B0604020202020204" pitchFamily="34" charset="0"/>
                <a:cs typeface="Arial" panose="020B0604020202020204" pitchFamily="34" charset="0"/>
              </a:rPr>
              <a:t>Productivity</a:t>
            </a:r>
          </a:p>
          <a:p>
            <a:r>
              <a:rPr lang="en-US" b="1" dirty="0">
                <a:solidFill>
                  <a:schemeClr val="accent1">
                    <a:lumMod val="75000"/>
                  </a:schemeClr>
                </a:solidFill>
                <a:latin typeface="Arial" panose="020B0604020202020204" pitchFamily="34" charset="0"/>
                <a:cs typeface="Arial" panose="020B0604020202020204" pitchFamily="34" charset="0"/>
              </a:rPr>
              <a:t>Resource Availability </a:t>
            </a:r>
            <a:endParaRPr lang="LID4096"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47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2C029C-44B3-41D3-B59D-FF9E8D35952F}"/>
              </a:ext>
            </a:extLst>
          </p:cNvPr>
          <p:cNvSpPr/>
          <p:nvPr/>
        </p:nvSpPr>
        <p:spPr>
          <a:xfrm>
            <a:off x="2826256" y="1744590"/>
            <a:ext cx="6539488" cy="3046988"/>
          </a:xfrm>
          <a:prstGeom prst="rect">
            <a:avLst/>
          </a:prstGeom>
          <a:solidFill>
            <a:srgbClr val="B2D2BB"/>
          </a:solid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COFFEE BREAK</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53095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D211F-FF58-430C-8D8F-43AAC6245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5" y="864054"/>
            <a:ext cx="3590925" cy="2564946"/>
          </a:xfrm>
          <a:prstGeom prst="rect">
            <a:avLst/>
          </a:prstGeom>
        </p:spPr>
      </p:pic>
      <p:pic>
        <p:nvPicPr>
          <p:cNvPr id="5" name="Picture 4">
            <a:extLst>
              <a:ext uri="{FF2B5EF4-FFF2-40B4-BE49-F238E27FC236}">
                <a16:creationId xmlns:a16="http://schemas.microsoft.com/office/drawing/2014/main" id="{D2733AD5-38B3-4286-BC76-7155D1332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375" y="3546702"/>
            <a:ext cx="3590925" cy="2564946"/>
          </a:xfrm>
          <a:prstGeom prst="rect">
            <a:avLst/>
          </a:prstGeom>
        </p:spPr>
      </p:pic>
      <p:pic>
        <p:nvPicPr>
          <p:cNvPr id="7" name="Picture 6">
            <a:extLst>
              <a:ext uri="{FF2B5EF4-FFF2-40B4-BE49-F238E27FC236}">
                <a16:creationId xmlns:a16="http://schemas.microsoft.com/office/drawing/2014/main" id="{59C5B24B-5760-4B4D-9809-1C4A61E4D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948" y="864054"/>
            <a:ext cx="3590925" cy="2564946"/>
          </a:xfrm>
          <a:prstGeom prst="rect">
            <a:avLst/>
          </a:prstGeom>
        </p:spPr>
      </p:pic>
      <p:pic>
        <p:nvPicPr>
          <p:cNvPr id="9" name="Picture 8">
            <a:extLst>
              <a:ext uri="{FF2B5EF4-FFF2-40B4-BE49-F238E27FC236}">
                <a16:creationId xmlns:a16="http://schemas.microsoft.com/office/drawing/2014/main" id="{26709312-83E7-41D7-A98F-1097FA7A5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2949" y="3546702"/>
            <a:ext cx="3590925" cy="2564946"/>
          </a:xfrm>
          <a:prstGeom prst="rect">
            <a:avLst/>
          </a:prstGeom>
        </p:spPr>
      </p:pic>
      <p:pic>
        <p:nvPicPr>
          <p:cNvPr id="11" name="Picture 10">
            <a:extLst>
              <a:ext uri="{FF2B5EF4-FFF2-40B4-BE49-F238E27FC236}">
                <a16:creationId xmlns:a16="http://schemas.microsoft.com/office/drawing/2014/main" id="{DA3BCB38-4FF7-4211-A111-364014095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226129"/>
            <a:ext cx="3590925" cy="2564946"/>
          </a:xfrm>
          <a:prstGeom prst="rect">
            <a:avLst/>
          </a:prstGeom>
        </p:spPr>
      </p:pic>
      <p:sp>
        <p:nvSpPr>
          <p:cNvPr id="8" name="Rectangle 7">
            <a:extLst>
              <a:ext uri="{FF2B5EF4-FFF2-40B4-BE49-F238E27FC236}">
                <a16:creationId xmlns:a16="http://schemas.microsoft.com/office/drawing/2014/main" id="{32CDC9EC-24E2-4AC0-9085-C6959B11D5A9}"/>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1</a:t>
            </a:r>
            <a:endParaRPr lang="LID4096" sz="3600" dirty="0"/>
          </a:p>
        </p:txBody>
      </p:sp>
    </p:spTree>
    <p:extLst>
      <p:ext uri="{BB962C8B-B14F-4D97-AF65-F5344CB8AC3E}">
        <p14:creationId xmlns:p14="http://schemas.microsoft.com/office/powerpoint/2010/main" val="27820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8E308-8434-473E-B4B3-E968A215B28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1</a:t>
            </a:r>
            <a:endParaRPr lang="LID4096" sz="3600" dirty="0"/>
          </a:p>
        </p:txBody>
      </p:sp>
      <p:sp>
        <p:nvSpPr>
          <p:cNvPr id="3" name="TextBox 2">
            <a:extLst>
              <a:ext uri="{FF2B5EF4-FFF2-40B4-BE49-F238E27FC236}">
                <a16:creationId xmlns:a16="http://schemas.microsoft.com/office/drawing/2014/main" id="{A70FA053-FF88-40CF-8152-601B156CE240}"/>
              </a:ext>
            </a:extLst>
          </p:cNvPr>
          <p:cNvSpPr txBox="1"/>
          <p:nvPr/>
        </p:nvSpPr>
        <p:spPr>
          <a:xfrm>
            <a:off x="222141" y="1626781"/>
            <a:ext cx="1106849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Github</a:t>
            </a:r>
            <a:r>
              <a:rPr lang="en-US" sz="2400" dirty="0"/>
              <a:t> repository: </a:t>
            </a:r>
            <a:r>
              <a:rPr lang="en-US" sz="2400" dirty="0">
                <a:hlinkClick r:id="rId2"/>
              </a:rPr>
              <a:t>https://github.com/kimberlylthompson/Introduction-to-Causal-Modeling-for-Time-Series.git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will work through 01_CCM with </a:t>
            </a:r>
            <a:r>
              <a:rPr lang="en-US" sz="2400" dirty="0" err="1"/>
              <a:t>rEDM.R</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simulated data is provided in a csv file</a:t>
            </a:r>
          </a:p>
          <a:p>
            <a:pPr marL="800100" lvl="1" indent="-342900">
              <a:buFont typeface="Arial" panose="020B0604020202020204" pitchFamily="34" charset="0"/>
              <a:buChar char="•"/>
            </a:pPr>
            <a:r>
              <a:rPr lang="en-US" sz="2400" dirty="0"/>
              <a:t>For those who are interested I also provided the script to simulate the data: 00_Simulating Abundance </a:t>
            </a:r>
            <a:r>
              <a:rPr lang="en-US" sz="2400" dirty="0" err="1"/>
              <a:t>Data.R</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All materials for the workshop are in the repo, including the </a:t>
            </a:r>
            <a:r>
              <a:rPr lang="en-US" sz="2400" dirty="0" err="1"/>
              <a:t>powerpoint</a:t>
            </a:r>
            <a:r>
              <a:rPr lang="en-US" sz="2400" dirty="0"/>
              <a:t>.</a:t>
            </a:r>
          </a:p>
          <a:p>
            <a:endParaRPr lang="en-US" sz="2400" dirty="0"/>
          </a:p>
        </p:txBody>
      </p:sp>
    </p:spTree>
    <p:extLst>
      <p:ext uri="{BB962C8B-B14F-4D97-AF65-F5344CB8AC3E}">
        <p14:creationId xmlns:p14="http://schemas.microsoft.com/office/powerpoint/2010/main" val="3033104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2C029C-44B3-41D3-B59D-FF9E8D35952F}"/>
              </a:ext>
            </a:extLst>
          </p:cNvPr>
          <p:cNvSpPr/>
          <p:nvPr/>
        </p:nvSpPr>
        <p:spPr>
          <a:xfrm>
            <a:off x="2677400" y="1744590"/>
            <a:ext cx="6539488" cy="1569660"/>
          </a:xfrm>
          <a:prstGeom prst="rect">
            <a:avLst/>
          </a:prstGeom>
          <a:solidFill>
            <a:srgbClr val="B2D2BB"/>
          </a:solid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LUNCH</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460642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DD1BF8-64D2-4E57-BA73-46216EBC5F50}"/>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Quantifying the strength of the causality</a:t>
            </a:r>
            <a:endParaRPr lang="LID4096" sz="3600" dirty="0"/>
          </a:p>
        </p:txBody>
      </p:sp>
      <p:grpSp>
        <p:nvGrpSpPr>
          <p:cNvPr id="13" name="Group 12">
            <a:extLst>
              <a:ext uri="{FF2B5EF4-FFF2-40B4-BE49-F238E27FC236}">
                <a16:creationId xmlns:a16="http://schemas.microsoft.com/office/drawing/2014/main" id="{62C1DA49-B209-466C-B02E-421E6532937C}"/>
              </a:ext>
            </a:extLst>
          </p:cNvPr>
          <p:cNvGrpSpPr/>
          <p:nvPr/>
        </p:nvGrpSpPr>
        <p:grpSpPr>
          <a:xfrm>
            <a:off x="264402" y="815248"/>
            <a:ext cx="6951643" cy="1013552"/>
            <a:chOff x="2666082" y="815248"/>
            <a:chExt cx="6951643" cy="1013552"/>
          </a:xfrm>
        </p:grpSpPr>
        <p:sp>
          <p:nvSpPr>
            <p:cNvPr id="5" name="Rectangle: Rounded Corners 4">
              <a:extLst>
                <a:ext uri="{FF2B5EF4-FFF2-40B4-BE49-F238E27FC236}">
                  <a16:creationId xmlns:a16="http://schemas.microsoft.com/office/drawing/2014/main" id="{78BB0DD4-72C3-4668-827D-2B6C950D304F}"/>
                </a:ext>
              </a:extLst>
            </p:cNvPr>
            <p:cNvSpPr/>
            <p:nvPr/>
          </p:nvSpPr>
          <p:spPr>
            <a:xfrm>
              <a:off x="2666082" y="815248"/>
              <a:ext cx="6951643" cy="1013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TextBox 3">
              <a:extLst>
                <a:ext uri="{FF2B5EF4-FFF2-40B4-BE49-F238E27FC236}">
                  <a16:creationId xmlns:a16="http://schemas.microsoft.com/office/drawing/2014/main" id="{9753909B-D994-40AF-8529-3014595B176A}"/>
                </a:ext>
              </a:extLst>
            </p:cNvPr>
            <p:cNvSpPr txBox="1"/>
            <p:nvPr/>
          </p:nvSpPr>
          <p:spPr>
            <a:xfrm>
              <a:off x="2868641" y="850916"/>
              <a:ext cx="6454717" cy="954107"/>
            </a:xfrm>
            <a:prstGeom prst="rect">
              <a:avLst/>
            </a:prstGeom>
            <a:noFill/>
          </p:spPr>
          <p:txBody>
            <a:bodyPr wrap="square" rtlCol="0">
              <a:spAutoFit/>
            </a:bodyPr>
            <a:lstStyle/>
            <a:p>
              <a:pPr algn="ctr"/>
              <a:r>
                <a:rPr lang="en-US" sz="2800" dirty="0">
                  <a:solidFill>
                    <a:schemeClr val="bg1"/>
                  </a:solidFill>
                </a:rPr>
                <a:t>In dynamical systems, interaction strength will vary with time</a:t>
              </a:r>
              <a:endParaRPr lang="en-US" sz="2800" dirty="0">
                <a:solidFill>
                  <a:schemeClr val="bg1"/>
                </a:solidFill>
                <a:sym typeface="Wingdings" panose="05000000000000000000" pitchFamily="2" charset="2"/>
              </a:endParaRPr>
            </a:p>
          </p:txBody>
        </p:sp>
      </p:grpSp>
      <p:sp>
        <p:nvSpPr>
          <p:cNvPr id="7" name="TextBox 6">
            <a:extLst>
              <a:ext uri="{FF2B5EF4-FFF2-40B4-BE49-F238E27FC236}">
                <a16:creationId xmlns:a16="http://schemas.microsoft.com/office/drawing/2014/main" id="{9D9CAB37-7DDB-40EC-93E2-D8F08063F726}"/>
              </a:ext>
            </a:extLst>
          </p:cNvPr>
          <p:cNvSpPr txBox="1"/>
          <p:nvPr/>
        </p:nvSpPr>
        <p:spPr>
          <a:xfrm>
            <a:off x="7793762" y="1137358"/>
            <a:ext cx="3684470" cy="369332"/>
          </a:xfrm>
          <a:prstGeom prst="rect">
            <a:avLst/>
          </a:prstGeom>
          <a:noFill/>
        </p:spPr>
        <p:txBody>
          <a:bodyPr wrap="none" rtlCol="0">
            <a:spAutoFit/>
          </a:bodyPr>
          <a:lstStyle/>
          <a:p>
            <a:r>
              <a:rPr lang="en-US" dirty="0">
                <a:sym typeface="Wingdings" panose="05000000000000000000" pitchFamily="2" charset="2"/>
              </a:rPr>
              <a:t> Need a method to account for this</a:t>
            </a:r>
            <a:endParaRPr lang="LID4096" dirty="0"/>
          </a:p>
        </p:txBody>
      </p:sp>
      <p:sp>
        <p:nvSpPr>
          <p:cNvPr id="8" name="TextBox 7">
            <a:extLst>
              <a:ext uri="{FF2B5EF4-FFF2-40B4-BE49-F238E27FC236}">
                <a16:creationId xmlns:a16="http://schemas.microsoft.com/office/drawing/2014/main" id="{28B40753-28B8-4637-AB56-DBA9AF9A7091}"/>
              </a:ext>
            </a:extLst>
          </p:cNvPr>
          <p:cNvSpPr txBox="1"/>
          <p:nvPr/>
        </p:nvSpPr>
        <p:spPr>
          <a:xfrm>
            <a:off x="4338627" y="2231821"/>
            <a:ext cx="3514745" cy="584775"/>
          </a:xfrm>
          <a:prstGeom prst="rect">
            <a:avLst/>
          </a:prstGeom>
          <a:noFill/>
        </p:spPr>
        <p:txBody>
          <a:bodyPr wrap="none" rtlCol="0">
            <a:spAutoFit/>
          </a:bodyPr>
          <a:lstStyle/>
          <a:p>
            <a:r>
              <a:rPr lang="en-US" sz="3200" dirty="0">
                <a:sym typeface="Wingdings" panose="05000000000000000000" pitchFamily="2" charset="2"/>
              </a:rPr>
              <a:t>Differential Calculus</a:t>
            </a:r>
            <a:endParaRPr lang="LID4096" sz="3200" dirty="0"/>
          </a:p>
        </p:txBody>
      </p:sp>
      <p:sp>
        <p:nvSpPr>
          <p:cNvPr id="11" name="TextBox 10">
            <a:extLst>
              <a:ext uri="{FF2B5EF4-FFF2-40B4-BE49-F238E27FC236}">
                <a16:creationId xmlns:a16="http://schemas.microsoft.com/office/drawing/2014/main" id="{1795886F-C916-46F5-A4EC-76916890F49C}"/>
              </a:ext>
            </a:extLst>
          </p:cNvPr>
          <p:cNvSpPr txBox="1"/>
          <p:nvPr/>
        </p:nvSpPr>
        <p:spPr>
          <a:xfrm>
            <a:off x="852968" y="5472282"/>
            <a:ext cx="3343433" cy="646331"/>
          </a:xfrm>
          <a:prstGeom prst="rect">
            <a:avLst/>
          </a:prstGeom>
          <a:noFill/>
        </p:spPr>
        <p:txBody>
          <a:bodyPr wrap="square" rtlCol="0">
            <a:spAutoFit/>
          </a:bodyPr>
          <a:lstStyle/>
          <a:p>
            <a:pPr algn="ctr"/>
            <a:r>
              <a:rPr lang="en-US" dirty="0"/>
              <a:t>Rate of change of one variable with respect to another variable</a:t>
            </a:r>
            <a:endParaRPr lang="LID4096" dirty="0"/>
          </a:p>
        </p:txBody>
      </p:sp>
      <p:grpSp>
        <p:nvGrpSpPr>
          <p:cNvPr id="16" name="Group 15">
            <a:extLst>
              <a:ext uri="{FF2B5EF4-FFF2-40B4-BE49-F238E27FC236}">
                <a16:creationId xmlns:a16="http://schemas.microsoft.com/office/drawing/2014/main" id="{19787FC0-81AB-42DE-B0AA-821729ED0958}"/>
              </a:ext>
            </a:extLst>
          </p:cNvPr>
          <p:cNvGrpSpPr/>
          <p:nvPr/>
        </p:nvGrpSpPr>
        <p:grpSpPr>
          <a:xfrm>
            <a:off x="765859" y="2969121"/>
            <a:ext cx="3403898" cy="2519685"/>
            <a:chOff x="765859" y="2969121"/>
            <a:chExt cx="3403898" cy="2519685"/>
          </a:xfrm>
        </p:grpSpPr>
        <p:pic>
          <p:nvPicPr>
            <p:cNvPr id="10" name="Picture 9">
              <a:extLst>
                <a:ext uri="{FF2B5EF4-FFF2-40B4-BE49-F238E27FC236}">
                  <a16:creationId xmlns:a16="http://schemas.microsoft.com/office/drawing/2014/main" id="{AF141FB2-EF53-45BC-8974-089F54D8D887}"/>
                </a:ext>
              </a:extLst>
            </p:cNvPr>
            <p:cNvPicPr>
              <a:picLocks noChangeAspect="1"/>
            </p:cNvPicPr>
            <p:nvPr/>
          </p:nvPicPr>
          <p:blipFill>
            <a:blip r:embed="rId3"/>
            <a:stretch>
              <a:fillRect/>
            </a:stretch>
          </p:blipFill>
          <p:spPr>
            <a:xfrm>
              <a:off x="765859" y="3103038"/>
              <a:ext cx="3403898" cy="2385768"/>
            </a:xfrm>
            <a:prstGeom prst="rect">
              <a:avLst/>
            </a:prstGeom>
          </p:spPr>
        </p:pic>
        <p:sp>
          <p:nvSpPr>
            <p:cNvPr id="14" name="TextBox 13">
              <a:extLst>
                <a:ext uri="{FF2B5EF4-FFF2-40B4-BE49-F238E27FC236}">
                  <a16:creationId xmlns:a16="http://schemas.microsoft.com/office/drawing/2014/main" id="{BEBDC8E6-EB94-4259-89E9-8DA4C99CAFEC}"/>
                </a:ext>
              </a:extLst>
            </p:cNvPr>
            <p:cNvSpPr txBox="1"/>
            <p:nvPr/>
          </p:nvSpPr>
          <p:spPr>
            <a:xfrm>
              <a:off x="1401554" y="2969121"/>
              <a:ext cx="2132507" cy="369332"/>
            </a:xfrm>
            <a:prstGeom prst="rect">
              <a:avLst/>
            </a:prstGeom>
            <a:noFill/>
          </p:spPr>
          <p:txBody>
            <a:bodyPr wrap="none" rtlCol="0">
              <a:spAutoFit/>
            </a:bodyPr>
            <a:lstStyle/>
            <a:p>
              <a:r>
                <a:rPr lang="en-US" dirty="0"/>
                <a:t>First order derivative</a:t>
              </a:r>
              <a:endParaRPr lang="LID4096" dirty="0"/>
            </a:p>
          </p:txBody>
        </p:sp>
      </p:grpSp>
      <p:grpSp>
        <p:nvGrpSpPr>
          <p:cNvPr id="17" name="Group 16">
            <a:extLst>
              <a:ext uri="{FF2B5EF4-FFF2-40B4-BE49-F238E27FC236}">
                <a16:creationId xmlns:a16="http://schemas.microsoft.com/office/drawing/2014/main" id="{0FD521F4-D0C4-4A6E-B2A6-A63991EEC1D7}"/>
              </a:ext>
            </a:extLst>
          </p:cNvPr>
          <p:cNvGrpSpPr/>
          <p:nvPr/>
        </p:nvGrpSpPr>
        <p:grpSpPr>
          <a:xfrm>
            <a:off x="5915929" y="2839663"/>
            <a:ext cx="6143867" cy="3813338"/>
            <a:chOff x="5915929" y="2839663"/>
            <a:chExt cx="6143867" cy="3813338"/>
          </a:xfrm>
        </p:grpSpPr>
        <p:pic>
          <p:nvPicPr>
            <p:cNvPr id="12" name="Picture 11">
              <a:extLst>
                <a:ext uri="{FF2B5EF4-FFF2-40B4-BE49-F238E27FC236}">
                  <a16:creationId xmlns:a16="http://schemas.microsoft.com/office/drawing/2014/main" id="{F8E86287-2166-445B-8102-3993C0862B91}"/>
                </a:ext>
              </a:extLst>
            </p:cNvPr>
            <p:cNvPicPr>
              <a:picLocks noChangeAspect="1"/>
            </p:cNvPicPr>
            <p:nvPr/>
          </p:nvPicPr>
          <p:blipFill>
            <a:blip r:embed="rId4"/>
            <a:stretch>
              <a:fillRect/>
            </a:stretch>
          </p:blipFill>
          <p:spPr>
            <a:xfrm>
              <a:off x="5915929" y="2839663"/>
              <a:ext cx="6117376" cy="3205897"/>
            </a:xfrm>
            <a:prstGeom prst="rect">
              <a:avLst/>
            </a:prstGeom>
          </p:spPr>
        </p:pic>
        <p:sp>
          <p:nvSpPr>
            <p:cNvPr id="9" name="TextBox 8">
              <a:extLst>
                <a:ext uri="{FF2B5EF4-FFF2-40B4-BE49-F238E27FC236}">
                  <a16:creationId xmlns:a16="http://schemas.microsoft.com/office/drawing/2014/main" id="{CE555813-8194-43BC-967B-97A0A589650E}"/>
                </a:ext>
              </a:extLst>
            </p:cNvPr>
            <p:cNvSpPr txBox="1"/>
            <p:nvPr/>
          </p:nvSpPr>
          <p:spPr>
            <a:xfrm>
              <a:off x="6290630" y="6006670"/>
              <a:ext cx="5769166" cy="646331"/>
            </a:xfrm>
            <a:prstGeom prst="rect">
              <a:avLst/>
            </a:prstGeom>
            <a:noFill/>
          </p:spPr>
          <p:txBody>
            <a:bodyPr wrap="square" rtlCol="0">
              <a:spAutoFit/>
            </a:bodyPr>
            <a:lstStyle/>
            <a:p>
              <a:pPr algn="ctr"/>
              <a:r>
                <a:rPr lang="en-US" dirty="0"/>
                <a:t>Rate of change of one variable with respect to another variable, with all other variables held constant</a:t>
              </a:r>
              <a:endParaRPr lang="LID4096" dirty="0"/>
            </a:p>
          </p:txBody>
        </p:sp>
        <p:sp>
          <p:nvSpPr>
            <p:cNvPr id="15" name="TextBox 14">
              <a:extLst>
                <a:ext uri="{FF2B5EF4-FFF2-40B4-BE49-F238E27FC236}">
                  <a16:creationId xmlns:a16="http://schemas.microsoft.com/office/drawing/2014/main" id="{8DF62F39-CF9B-4AAD-9F8D-BBE5D951EBD8}"/>
                </a:ext>
              </a:extLst>
            </p:cNvPr>
            <p:cNvSpPr txBox="1"/>
            <p:nvPr/>
          </p:nvSpPr>
          <p:spPr>
            <a:xfrm>
              <a:off x="7578946" y="2899733"/>
              <a:ext cx="2791342" cy="369332"/>
            </a:xfrm>
            <a:prstGeom prst="rect">
              <a:avLst/>
            </a:prstGeom>
            <a:noFill/>
          </p:spPr>
          <p:txBody>
            <a:bodyPr wrap="none" rtlCol="0">
              <a:spAutoFit/>
            </a:bodyPr>
            <a:lstStyle/>
            <a:p>
              <a:r>
                <a:rPr lang="en-US" dirty="0"/>
                <a:t>First order partial derivative</a:t>
              </a:r>
              <a:endParaRPr lang="LID4096" dirty="0"/>
            </a:p>
          </p:txBody>
        </p:sp>
      </p:grpSp>
    </p:spTree>
    <p:extLst>
      <p:ext uri="{BB962C8B-B14F-4D97-AF65-F5344CB8AC3E}">
        <p14:creationId xmlns:p14="http://schemas.microsoft.com/office/powerpoint/2010/main" val="39422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C9D505-17E4-42BF-883B-7CA6E6497964}"/>
              </a:ext>
            </a:extLst>
          </p:cNvPr>
          <p:cNvPicPr>
            <a:picLocks noChangeAspect="1"/>
          </p:cNvPicPr>
          <p:nvPr/>
        </p:nvPicPr>
        <p:blipFill rotWithShape="1">
          <a:blip r:embed="rId2"/>
          <a:srcRect l="6065" r="18276"/>
          <a:stretch/>
        </p:blipFill>
        <p:spPr>
          <a:xfrm>
            <a:off x="6299971" y="2115162"/>
            <a:ext cx="4596943" cy="2464615"/>
          </a:xfrm>
          <a:prstGeom prst="rect">
            <a:avLst/>
          </a:prstGeom>
        </p:spPr>
      </p:pic>
      <p:sp>
        <p:nvSpPr>
          <p:cNvPr id="5" name="TextBox 4">
            <a:extLst>
              <a:ext uri="{FF2B5EF4-FFF2-40B4-BE49-F238E27FC236}">
                <a16:creationId xmlns:a16="http://schemas.microsoft.com/office/drawing/2014/main" id="{D74164EA-A017-46E7-961C-0187A2D1C998}"/>
              </a:ext>
            </a:extLst>
          </p:cNvPr>
          <p:cNvSpPr txBox="1"/>
          <p:nvPr/>
        </p:nvSpPr>
        <p:spPr>
          <a:xfrm>
            <a:off x="6700606" y="2077572"/>
            <a:ext cx="4427879" cy="400110"/>
          </a:xfrm>
          <a:prstGeom prst="rect">
            <a:avLst/>
          </a:prstGeom>
          <a:noFill/>
        </p:spPr>
        <p:txBody>
          <a:bodyPr wrap="none" rtlCol="0">
            <a:spAutoFit/>
          </a:bodyPr>
          <a:lstStyle/>
          <a:p>
            <a:r>
              <a:rPr lang="en-US" sz="2000" dirty="0"/>
              <a:t>Example for a 3-variable system at time t</a:t>
            </a:r>
            <a:endParaRPr lang="LID4096" sz="2000" dirty="0"/>
          </a:p>
        </p:txBody>
      </p:sp>
      <p:sp>
        <p:nvSpPr>
          <p:cNvPr id="9" name="Rectangle 8">
            <a:extLst>
              <a:ext uri="{FF2B5EF4-FFF2-40B4-BE49-F238E27FC236}">
                <a16:creationId xmlns:a16="http://schemas.microsoft.com/office/drawing/2014/main" id="{F04BA0A7-88DA-490B-9E70-EFACFD135399}"/>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Quantifying the strength of the causality</a:t>
            </a:r>
            <a:endParaRPr lang="LID4096" sz="3600" dirty="0"/>
          </a:p>
        </p:txBody>
      </p:sp>
      <p:sp>
        <p:nvSpPr>
          <p:cNvPr id="10" name="TextBox 9">
            <a:extLst>
              <a:ext uri="{FF2B5EF4-FFF2-40B4-BE49-F238E27FC236}">
                <a16:creationId xmlns:a16="http://schemas.microsoft.com/office/drawing/2014/main" id="{A2B646E6-DA8A-4A9B-BC21-8838AE86003B}"/>
              </a:ext>
            </a:extLst>
          </p:cNvPr>
          <p:cNvSpPr txBox="1"/>
          <p:nvPr/>
        </p:nvSpPr>
        <p:spPr>
          <a:xfrm>
            <a:off x="399048" y="1001917"/>
            <a:ext cx="5050465"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multivariate systems we can make a matrix of partial derivatives </a:t>
            </a:r>
            <a:r>
              <a:rPr lang="en-US" sz="2800" dirty="0">
                <a:sym typeface="Wingdings" panose="05000000000000000000" pitchFamily="2" charset="2"/>
              </a:rPr>
              <a:t> Jacobian matrix</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Recalculate this matrix at each successive time point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Each matrix represents the rate of change in one variable with respect to another </a:t>
            </a:r>
          </a:p>
          <a:p>
            <a:pPr marL="285750" indent="-285750">
              <a:buFont typeface="Arial" panose="020B0604020202020204" pitchFamily="34" charset="0"/>
              <a:buChar char="•"/>
            </a:pPr>
            <a:endParaRPr lang="en-US" sz="2800" dirty="0"/>
          </a:p>
          <a:p>
            <a:pPr algn="ctr"/>
            <a:r>
              <a:rPr lang="en-US" sz="2800" b="1" dirty="0">
                <a:sym typeface="Wingdings" panose="05000000000000000000" pitchFamily="2" charset="2"/>
              </a:rPr>
              <a:t> The time-varying effect of one variable on another</a:t>
            </a:r>
            <a:endParaRPr lang="en-US" sz="2800" b="1" dirty="0"/>
          </a:p>
        </p:txBody>
      </p:sp>
    </p:spTree>
    <p:extLst>
      <p:ext uri="{BB962C8B-B14F-4D97-AF65-F5344CB8AC3E}">
        <p14:creationId xmlns:p14="http://schemas.microsoft.com/office/powerpoint/2010/main" val="145719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4BA0A7-88DA-490B-9E70-EFACFD135399}"/>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S-map</a:t>
            </a:r>
            <a:endParaRPr lang="LID4096" sz="3600" dirty="0"/>
          </a:p>
        </p:txBody>
      </p:sp>
      <p:sp>
        <p:nvSpPr>
          <p:cNvPr id="10" name="TextBox 9">
            <a:extLst>
              <a:ext uri="{FF2B5EF4-FFF2-40B4-BE49-F238E27FC236}">
                <a16:creationId xmlns:a16="http://schemas.microsoft.com/office/drawing/2014/main" id="{A2B646E6-DA8A-4A9B-BC21-8838AE86003B}"/>
              </a:ext>
            </a:extLst>
          </p:cNvPr>
          <p:cNvSpPr txBox="1"/>
          <p:nvPr/>
        </p:nvSpPr>
        <p:spPr>
          <a:xfrm>
            <a:off x="2027360" y="654477"/>
            <a:ext cx="8328495" cy="369332"/>
          </a:xfrm>
          <a:prstGeom prst="rect">
            <a:avLst/>
          </a:prstGeom>
          <a:noFill/>
        </p:spPr>
        <p:txBody>
          <a:bodyPr wrap="square" rtlCol="0">
            <a:spAutoFit/>
          </a:bodyPr>
          <a:lstStyle/>
          <a:p>
            <a:pPr algn="ctr"/>
            <a:r>
              <a:rPr lang="en-US" dirty="0"/>
              <a:t>Sequential locally weighted global linear map</a:t>
            </a:r>
          </a:p>
        </p:txBody>
      </p:sp>
      <p:pic>
        <p:nvPicPr>
          <p:cNvPr id="7" name="Picture 6">
            <a:extLst>
              <a:ext uri="{FF2B5EF4-FFF2-40B4-BE49-F238E27FC236}">
                <a16:creationId xmlns:a16="http://schemas.microsoft.com/office/drawing/2014/main" id="{739BC942-1A07-41B3-8B96-DD22924D7AAE}"/>
              </a:ext>
            </a:extLst>
          </p:cNvPr>
          <p:cNvPicPr>
            <a:picLocks noChangeAspect="1"/>
          </p:cNvPicPr>
          <p:nvPr/>
        </p:nvPicPr>
        <p:blipFill rotWithShape="1">
          <a:blip r:embed="rId3"/>
          <a:srcRect l="5591" r="6556" b="74460"/>
          <a:stretch/>
        </p:blipFill>
        <p:spPr>
          <a:xfrm>
            <a:off x="399048" y="1023809"/>
            <a:ext cx="7357331" cy="1538287"/>
          </a:xfrm>
          <a:prstGeom prst="rect">
            <a:avLst/>
          </a:prstGeom>
        </p:spPr>
      </p:pic>
      <p:sp>
        <p:nvSpPr>
          <p:cNvPr id="8" name="TextBox 7">
            <a:extLst>
              <a:ext uri="{FF2B5EF4-FFF2-40B4-BE49-F238E27FC236}">
                <a16:creationId xmlns:a16="http://schemas.microsoft.com/office/drawing/2014/main" id="{D7A86E0F-AA10-4256-876E-F30AEBA09A9A}"/>
              </a:ext>
            </a:extLst>
          </p:cNvPr>
          <p:cNvSpPr txBox="1"/>
          <p:nvPr/>
        </p:nvSpPr>
        <p:spPr>
          <a:xfrm>
            <a:off x="9186531" y="6490037"/>
            <a:ext cx="300547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Deyle</a:t>
            </a:r>
            <a:r>
              <a:rPr lang="en-US" sz="1467" i="1" dirty="0">
                <a:latin typeface="Arial" panose="020B0604020202020204" pitchFamily="34" charset="0"/>
                <a:cs typeface="Arial" panose="020B0604020202020204" pitchFamily="34" charset="0"/>
              </a:rPr>
              <a:t> et al. 2016</a:t>
            </a:r>
            <a:endParaRPr lang="LID4096" sz="1467" i="1"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3D433F2A-C354-42E4-BCB0-8FBB483B3F5F}"/>
              </a:ext>
            </a:extLst>
          </p:cNvPr>
          <p:cNvGrpSpPr>
            <a:grpSpLocks noChangeAspect="1"/>
          </p:cNvGrpSpPr>
          <p:nvPr/>
        </p:nvGrpSpPr>
        <p:grpSpPr>
          <a:xfrm>
            <a:off x="491934" y="2562095"/>
            <a:ext cx="11015619" cy="3641427"/>
            <a:chOff x="126646" y="2562096"/>
            <a:chExt cx="10077320" cy="3331254"/>
          </a:xfrm>
        </p:grpSpPr>
        <p:pic>
          <p:nvPicPr>
            <p:cNvPr id="11" name="Picture 10">
              <a:extLst>
                <a:ext uri="{FF2B5EF4-FFF2-40B4-BE49-F238E27FC236}">
                  <a16:creationId xmlns:a16="http://schemas.microsoft.com/office/drawing/2014/main" id="{F0B7FEC5-6EF0-4475-8524-51B998233240}"/>
                </a:ext>
              </a:extLst>
            </p:cNvPr>
            <p:cNvPicPr>
              <a:picLocks noChangeAspect="1"/>
            </p:cNvPicPr>
            <p:nvPr/>
          </p:nvPicPr>
          <p:blipFill rotWithShape="1">
            <a:blip r:embed="rId3"/>
            <a:srcRect t="28605" b="27314"/>
            <a:stretch/>
          </p:blipFill>
          <p:spPr>
            <a:xfrm>
              <a:off x="126646" y="2698459"/>
              <a:ext cx="10077320" cy="3194891"/>
            </a:xfrm>
            <a:prstGeom prst="rect">
              <a:avLst/>
            </a:prstGeom>
          </p:spPr>
        </p:pic>
        <p:grpSp>
          <p:nvGrpSpPr>
            <p:cNvPr id="3" name="Group 2">
              <a:extLst>
                <a:ext uri="{FF2B5EF4-FFF2-40B4-BE49-F238E27FC236}">
                  <a16:creationId xmlns:a16="http://schemas.microsoft.com/office/drawing/2014/main" id="{F3F0F7EC-86AA-4279-BC66-9D715FE499BC}"/>
                </a:ext>
              </a:extLst>
            </p:cNvPr>
            <p:cNvGrpSpPr/>
            <p:nvPr/>
          </p:nvGrpSpPr>
          <p:grpSpPr>
            <a:xfrm>
              <a:off x="253388" y="2562096"/>
              <a:ext cx="6839639" cy="706555"/>
              <a:chOff x="253388" y="2562096"/>
              <a:chExt cx="6839639" cy="706555"/>
            </a:xfrm>
            <a:solidFill>
              <a:schemeClr val="bg1"/>
            </a:solidFill>
          </p:grpSpPr>
          <p:sp>
            <p:nvSpPr>
              <p:cNvPr id="2" name="Rectangle 1">
                <a:extLst>
                  <a:ext uri="{FF2B5EF4-FFF2-40B4-BE49-F238E27FC236}">
                    <a16:creationId xmlns:a16="http://schemas.microsoft.com/office/drawing/2014/main" id="{7068577F-85D5-471B-88B3-8BAF03D25BDC}"/>
                  </a:ext>
                </a:extLst>
              </p:cNvPr>
              <p:cNvSpPr/>
              <p:nvPr/>
            </p:nvSpPr>
            <p:spPr>
              <a:xfrm>
                <a:off x="253388" y="2562096"/>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B277657B-E468-4A1B-86F1-482EA185571A}"/>
                  </a:ext>
                </a:extLst>
              </p:cNvPr>
              <p:cNvSpPr/>
              <p:nvPr/>
            </p:nvSpPr>
            <p:spPr>
              <a:xfrm>
                <a:off x="3160005" y="2746762"/>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ECA2F753-BA40-4E9D-96F0-5839FD415AE6}"/>
                  </a:ext>
                </a:extLst>
              </p:cNvPr>
              <p:cNvSpPr/>
              <p:nvPr/>
            </p:nvSpPr>
            <p:spPr>
              <a:xfrm>
                <a:off x="6575234" y="2899319"/>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8" name="Group 17">
            <a:extLst>
              <a:ext uri="{FF2B5EF4-FFF2-40B4-BE49-F238E27FC236}">
                <a16:creationId xmlns:a16="http://schemas.microsoft.com/office/drawing/2014/main" id="{372AF2B1-8BEC-4044-9A34-2A0DD3B18BFE}"/>
              </a:ext>
            </a:extLst>
          </p:cNvPr>
          <p:cNvGrpSpPr/>
          <p:nvPr/>
        </p:nvGrpSpPr>
        <p:grpSpPr>
          <a:xfrm>
            <a:off x="630477" y="2763955"/>
            <a:ext cx="3258477" cy="1940247"/>
            <a:chOff x="630477" y="2763955"/>
            <a:chExt cx="3258477" cy="1940247"/>
          </a:xfrm>
          <a:solidFill>
            <a:schemeClr val="bg1"/>
          </a:solidFill>
        </p:grpSpPr>
        <p:sp>
          <p:nvSpPr>
            <p:cNvPr id="15" name="Rectangle 14">
              <a:extLst>
                <a:ext uri="{FF2B5EF4-FFF2-40B4-BE49-F238E27FC236}">
                  <a16:creationId xmlns:a16="http://schemas.microsoft.com/office/drawing/2014/main" id="{977A1FCD-DE43-4579-925F-E0072094E102}"/>
                </a:ext>
              </a:extLst>
            </p:cNvPr>
            <p:cNvSpPr/>
            <p:nvPr/>
          </p:nvSpPr>
          <p:spPr>
            <a:xfrm>
              <a:off x="630477" y="2763955"/>
              <a:ext cx="3258477" cy="1565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5F3F11E7-C559-4797-813E-C574AF094A3F}"/>
                </a:ext>
              </a:extLst>
            </p:cNvPr>
            <p:cNvSpPr/>
            <p:nvPr/>
          </p:nvSpPr>
          <p:spPr>
            <a:xfrm>
              <a:off x="630477" y="4316327"/>
              <a:ext cx="2685600" cy="387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 name="Rectangle 16">
            <a:extLst>
              <a:ext uri="{FF2B5EF4-FFF2-40B4-BE49-F238E27FC236}">
                <a16:creationId xmlns:a16="http://schemas.microsoft.com/office/drawing/2014/main" id="{C038B179-D1CA-462D-B167-6875EC8B851B}"/>
              </a:ext>
            </a:extLst>
          </p:cNvPr>
          <p:cNvSpPr/>
          <p:nvPr/>
        </p:nvSpPr>
        <p:spPr>
          <a:xfrm>
            <a:off x="6929610" y="3305060"/>
            <a:ext cx="3756751" cy="1905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6080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DC9131E-AF89-4059-A8E6-38058287BB14}"/>
              </a:ext>
            </a:extLst>
          </p:cNvPr>
          <p:cNvGrpSpPr/>
          <p:nvPr/>
        </p:nvGrpSpPr>
        <p:grpSpPr>
          <a:xfrm>
            <a:off x="164661" y="4323994"/>
            <a:ext cx="12027339" cy="2351607"/>
            <a:chOff x="164661" y="4323994"/>
            <a:chExt cx="12027339" cy="2351607"/>
          </a:xfrm>
        </p:grpSpPr>
        <p:grpSp>
          <p:nvGrpSpPr>
            <p:cNvPr id="7" name="Group 6">
              <a:extLst>
                <a:ext uri="{FF2B5EF4-FFF2-40B4-BE49-F238E27FC236}">
                  <a16:creationId xmlns:a16="http://schemas.microsoft.com/office/drawing/2014/main" id="{8AFEDDCE-5498-4AA2-A939-A03754DF5635}"/>
                </a:ext>
              </a:extLst>
            </p:cNvPr>
            <p:cNvGrpSpPr/>
            <p:nvPr/>
          </p:nvGrpSpPr>
          <p:grpSpPr>
            <a:xfrm>
              <a:off x="245788" y="4323994"/>
              <a:ext cx="11946212" cy="2351607"/>
              <a:chOff x="245788" y="4323994"/>
              <a:chExt cx="11946212" cy="2351607"/>
            </a:xfrm>
          </p:grpSpPr>
          <p:pic>
            <p:nvPicPr>
              <p:cNvPr id="5" name="Picture 4">
                <a:extLst>
                  <a:ext uri="{FF2B5EF4-FFF2-40B4-BE49-F238E27FC236}">
                    <a16:creationId xmlns:a16="http://schemas.microsoft.com/office/drawing/2014/main" id="{25CBF721-70A9-42AE-83B1-AA3BA91B2179}"/>
                  </a:ext>
                </a:extLst>
              </p:cNvPr>
              <p:cNvPicPr>
                <a:picLocks noChangeAspect="1"/>
              </p:cNvPicPr>
              <p:nvPr/>
            </p:nvPicPr>
            <p:blipFill rotWithShape="1">
              <a:blip r:embed="rId3"/>
              <a:srcRect t="73966"/>
              <a:stretch/>
            </p:blipFill>
            <p:spPr>
              <a:xfrm>
                <a:off x="245788" y="4438783"/>
                <a:ext cx="11946212" cy="2236818"/>
              </a:xfrm>
              <a:prstGeom prst="rect">
                <a:avLst/>
              </a:prstGeom>
            </p:spPr>
          </p:pic>
          <p:sp>
            <p:nvSpPr>
              <p:cNvPr id="6" name="Rectangle 5">
                <a:extLst>
                  <a:ext uri="{FF2B5EF4-FFF2-40B4-BE49-F238E27FC236}">
                    <a16:creationId xmlns:a16="http://schemas.microsoft.com/office/drawing/2014/main" id="{20AB891F-C2E4-431F-8B18-2B0A8AEE2E43}"/>
                  </a:ext>
                </a:extLst>
              </p:cNvPr>
              <p:cNvSpPr/>
              <p:nvPr/>
            </p:nvSpPr>
            <p:spPr>
              <a:xfrm>
                <a:off x="498502" y="4323994"/>
                <a:ext cx="504033" cy="435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9" name="TextBox 8">
              <a:extLst>
                <a:ext uri="{FF2B5EF4-FFF2-40B4-BE49-F238E27FC236}">
                  <a16:creationId xmlns:a16="http://schemas.microsoft.com/office/drawing/2014/main" id="{F39DF951-608E-4F40-B98F-232D8FD219A1}"/>
                </a:ext>
              </a:extLst>
            </p:cNvPr>
            <p:cNvSpPr txBox="1"/>
            <p:nvPr/>
          </p:nvSpPr>
          <p:spPr>
            <a:xfrm rot="16200000">
              <a:off x="-493212" y="5096656"/>
              <a:ext cx="16850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causal strength /</a:t>
              </a:r>
              <a:endParaRPr lang="LID4096" dirty="0">
                <a:latin typeface="Times New Roman" panose="02020603050405020304" pitchFamily="18" charset="0"/>
                <a:cs typeface="Times New Roman" panose="02020603050405020304" pitchFamily="18" charset="0"/>
              </a:endParaRPr>
            </a:p>
          </p:txBody>
        </p:sp>
      </p:grpSp>
      <p:pic>
        <p:nvPicPr>
          <p:cNvPr id="2" name="Picture 1">
            <a:extLst>
              <a:ext uri="{FF2B5EF4-FFF2-40B4-BE49-F238E27FC236}">
                <a16:creationId xmlns:a16="http://schemas.microsoft.com/office/drawing/2014/main" id="{8936EFEE-D14A-45B8-A80E-F6CA12E82237}"/>
              </a:ext>
            </a:extLst>
          </p:cNvPr>
          <p:cNvPicPr>
            <a:picLocks noChangeAspect="1"/>
          </p:cNvPicPr>
          <p:nvPr/>
        </p:nvPicPr>
        <p:blipFill>
          <a:blip r:embed="rId4"/>
          <a:stretch>
            <a:fillRect/>
          </a:stretch>
        </p:blipFill>
        <p:spPr>
          <a:xfrm>
            <a:off x="498502" y="1300808"/>
            <a:ext cx="6115944" cy="3023186"/>
          </a:xfrm>
          <a:prstGeom prst="rect">
            <a:avLst/>
          </a:prstGeom>
        </p:spPr>
      </p:pic>
      <p:sp>
        <p:nvSpPr>
          <p:cNvPr id="3" name="Rectangle 2">
            <a:extLst>
              <a:ext uri="{FF2B5EF4-FFF2-40B4-BE49-F238E27FC236}">
                <a16:creationId xmlns:a16="http://schemas.microsoft.com/office/drawing/2014/main" id="{E756F8C4-2A97-49AB-A1F5-B595AA501951}"/>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S-map</a:t>
            </a:r>
            <a:endParaRPr lang="LID4096" sz="3600" dirty="0"/>
          </a:p>
        </p:txBody>
      </p:sp>
      <p:sp>
        <p:nvSpPr>
          <p:cNvPr id="4" name="TextBox 3">
            <a:extLst>
              <a:ext uri="{FF2B5EF4-FFF2-40B4-BE49-F238E27FC236}">
                <a16:creationId xmlns:a16="http://schemas.microsoft.com/office/drawing/2014/main" id="{0B909BDB-02FA-49E7-B4B3-750BC00B11CD}"/>
              </a:ext>
            </a:extLst>
          </p:cNvPr>
          <p:cNvSpPr txBox="1"/>
          <p:nvPr/>
        </p:nvSpPr>
        <p:spPr>
          <a:xfrm>
            <a:off x="2027360" y="654477"/>
            <a:ext cx="8328495" cy="369332"/>
          </a:xfrm>
          <a:prstGeom prst="rect">
            <a:avLst/>
          </a:prstGeom>
          <a:noFill/>
        </p:spPr>
        <p:txBody>
          <a:bodyPr wrap="square" rtlCol="0">
            <a:spAutoFit/>
          </a:bodyPr>
          <a:lstStyle/>
          <a:p>
            <a:pPr algn="ctr"/>
            <a:r>
              <a:rPr lang="en-US" dirty="0"/>
              <a:t>Sequential locally weighted global linear map</a:t>
            </a:r>
          </a:p>
        </p:txBody>
      </p:sp>
      <p:sp>
        <p:nvSpPr>
          <p:cNvPr id="8" name="TextBox 7">
            <a:extLst>
              <a:ext uri="{FF2B5EF4-FFF2-40B4-BE49-F238E27FC236}">
                <a16:creationId xmlns:a16="http://schemas.microsoft.com/office/drawing/2014/main" id="{53E4BA1D-F18E-44F9-864B-E30C8CF812D0}"/>
              </a:ext>
            </a:extLst>
          </p:cNvPr>
          <p:cNvSpPr txBox="1"/>
          <p:nvPr/>
        </p:nvSpPr>
        <p:spPr>
          <a:xfrm>
            <a:off x="9186531" y="6490037"/>
            <a:ext cx="300547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Deyle</a:t>
            </a:r>
            <a:r>
              <a:rPr lang="en-US" sz="1467" i="1" dirty="0">
                <a:latin typeface="Arial" panose="020B0604020202020204" pitchFamily="34" charset="0"/>
                <a:cs typeface="Arial" panose="020B0604020202020204" pitchFamily="34" charset="0"/>
              </a:rPr>
              <a:t> et al. 2016</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856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7D3DA8-10D8-4157-987F-42836DE36D6F}"/>
              </a:ext>
            </a:extLst>
          </p:cNvPr>
          <p:cNvSpPr/>
          <p:nvPr/>
        </p:nvSpPr>
        <p:spPr>
          <a:xfrm>
            <a:off x="0" y="10862"/>
            <a:ext cx="12192001" cy="646331"/>
          </a:xfrm>
          <a:prstGeom prst="rect">
            <a:avLst/>
          </a:prstGeom>
        </p:spPr>
        <p:txBody>
          <a:bodyPr wrap="square">
            <a:spAutoFit/>
          </a:bodyPr>
          <a:lstStyle/>
          <a:p>
            <a:pPr algn="ctr"/>
            <a:r>
              <a:rPr lang="en-US" sz="3600" dirty="0">
                <a:cs typeface="Arial" panose="020B0604020202020204" pitchFamily="34" charset="0"/>
              </a:rPr>
              <a:t>What does this look like in practice?</a:t>
            </a:r>
            <a:endParaRPr lang="LID4096" sz="3600" dirty="0"/>
          </a:p>
        </p:txBody>
      </p:sp>
      <p:pic>
        <p:nvPicPr>
          <p:cNvPr id="7" name="Picture 6">
            <a:extLst>
              <a:ext uri="{FF2B5EF4-FFF2-40B4-BE49-F238E27FC236}">
                <a16:creationId xmlns:a16="http://schemas.microsoft.com/office/drawing/2014/main" id="{7251E9DE-E99D-4EB5-A255-0AA2275C5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909" y="657193"/>
            <a:ext cx="9546038" cy="6074752"/>
          </a:xfrm>
          <a:prstGeom prst="rect">
            <a:avLst/>
          </a:prstGeom>
        </p:spPr>
      </p:pic>
      <p:sp>
        <p:nvSpPr>
          <p:cNvPr id="8" name="Rectangle 7">
            <a:extLst>
              <a:ext uri="{FF2B5EF4-FFF2-40B4-BE49-F238E27FC236}">
                <a16:creationId xmlns:a16="http://schemas.microsoft.com/office/drawing/2014/main" id="{53D6526D-1C3E-4A19-98A2-1BED71C12904}"/>
              </a:ext>
            </a:extLst>
          </p:cNvPr>
          <p:cNvSpPr/>
          <p:nvPr/>
        </p:nvSpPr>
        <p:spPr>
          <a:xfrm>
            <a:off x="2311685" y="832207"/>
            <a:ext cx="8178230" cy="452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082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DF7558-9AAD-441C-AF2B-40229B1A314A}"/>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Operationalizing S-mapping</a:t>
            </a:r>
          </a:p>
        </p:txBody>
      </p:sp>
      <p:sp>
        <p:nvSpPr>
          <p:cNvPr id="6" name="TextBox 5">
            <a:extLst>
              <a:ext uri="{FF2B5EF4-FFF2-40B4-BE49-F238E27FC236}">
                <a16:creationId xmlns:a16="http://schemas.microsoft.com/office/drawing/2014/main" id="{0FB5ABA3-FA46-409D-8FCA-5D2FD8AA2EFC}"/>
              </a:ext>
            </a:extLst>
          </p:cNvPr>
          <p:cNvSpPr txBox="1"/>
          <p:nvPr/>
        </p:nvSpPr>
        <p:spPr>
          <a:xfrm>
            <a:off x="222141" y="1626781"/>
            <a:ext cx="11068493" cy="3416320"/>
          </a:xfrm>
          <a:prstGeom prst="rect">
            <a:avLst/>
          </a:prstGeom>
          <a:noFill/>
        </p:spPr>
        <p:txBody>
          <a:bodyPr wrap="square" rtlCol="0">
            <a:spAutoFit/>
          </a:bodyPr>
          <a:lstStyle/>
          <a:p>
            <a:pPr marL="457200" indent="-457200">
              <a:buAutoNum type="arabicPeriod"/>
            </a:pPr>
            <a:r>
              <a:rPr lang="en-US" sz="2400" dirty="0"/>
              <a:t>Prepare the data</a:t>
            </a:r>
          </a:p>
          <a:p>
            <a:pPr marL="457200" indent="-457200">
              <a:buAutoNum type="arabicPeriod"/>
            </a:pPr>
            <a:endParaRPr lang="en-US" sz="2400" dirty="0"/>
          </a:p>
          <a:p>
            <a:pPr marL="457200" indent="-457200">
              <a:buAutoNum type="arabicPeriod"/>
            </a:pPr>
            <a:r>
              <a:rPr lang="en-US" sz="2400" dirty="0"/>
              <a:t>Determine the optimal value of theta</a:t>
            </a:r>
          </a:p>
          <a:p>
            <a:pPr marL="800100" lvl="1" indent="-342900">
              <a:buFont typeface="Arial" panose="020B0604020202020204" pitchFamily="34" charset="0"/>
              <a:buChar char="•"/>
            </a:pPr>
            <a:r>
              <a:rPr lang="en-US" sz="2400" dirty="0"/>
              <a:t>First, find the optimal embedding dimension</a:t>
            </a:r>
          </a:p>
          <a:p>
            <a:pPr marL="800100" lvl="1" indent="-342900">
              <a:buFont typeface="Arial" panose="020B0604020202020204" pitchFamily="34" charset="0"/>
              <a:buChar char="•"/>
            </a:pPr>
            <a:r>
              <a:rPr lang="en-US" sz="2400" dirty="0"/>
              <a:t>Second, use the embedding dimension to determine the optimal theta</a:t>
            </a:r>
          </a:p>
          <a:p>
            <a:endParaRPr lang="en-US" sz="2400" dirty="0"/>
          </a:p>
          <a:p>
            <a:r>
              <a:rPr lang="en-US" sz="2400" dirty="0"/>
              <a:t>3.   Perform the S-map</a:t>
            </a:r>
          </a:p>
          <a:p>
            <a:endParaRPr lang="en-US" sz="2400" dirty="0"/>
          </a:p>
          <a:p>
            <a:pPr lvl="1"/>
            <a:endParaRPr lang="en-US" sz="2400" dirty="0"/>
          </a:p>
        </p:txBody>
      </p:sp>
    </p:spTree>
    <p:extLst>
      <p:ext uri="{BB962C8B-B14F-4D97-AF65-F5344CB8AC3E}">
        <p14:creationId xmlns:p14="http://schemas.microsoft.com/office/powerpoint/2010/main" val="169718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3C602B-F23D-41D5-B439-039E09A01547}"/>
              </a:ext>
            </a:extLst>
          </p:cNvPr>
          <p:cNvSpPr txBox="1"/>
          <p:nvPr/>
        </p:nvSpPr>
        <p:spPr>
          <a:xfrm>
            <a:off x="2379881" y="44798"/>
            <a:ext cx="7432235" cy="646331"/>
          </a:xfrm>
          <a:prstGeom prst="rect">
            <a:avLst/>
          </a:prstGeom>
          <a:noFill/>
        </p:spPr>
        <p:txBody>
          <a:bodyPr wrap="square" rtlCol="0">
            <a:spAutoFit/>
          </a:bodyPr>
          <a:lstStyle/>
          <a:p>
            <a:pPr algn="ctr"/>
            <a:r>
              <a:rPr lang="en-US" sz="3600" dirty="0">
                <a:cs typeface="Arial" panose="020B0604020202020204" pitchFamily="34" charset="0"/>
              </a:rPr>
              <a:t>Traditional Approaches</a:t>
            </a:r>
            <a:endParaRPr lang="LID4096" sz="3600" dirty="0">
              <a:cs typeface="Arial" panose="020B0604020202020204" pitchFamily="34" charset="0"/>
            </a:endParaRPr>
          </a:p>
        </p:txBody>
      </p:sp>
      <p:pic>
        <p:nvPicPr>
          <p:cNvPr id="13" name="Picture 12">
            <a:extLst>
              <a:ext uri="{FF2B5EF4-FFF2-40B4-BE49-F238E27FC236}">
                <a16:creationId xmlns:a16="http://schemas.microsoft.com/office/drawing/2014/main" id="{2159A56C-DD70-4B47-B114-6DAB946C24B3}"/>
              </a:ext>
            </a:extLst>
          </p:cNvPr>
          <p:cNvPicPr>
            <a:picLocks noChangeAspect="1"/>
          </p:cNvPicPr>
          <p:nvPr/>
        </p:nvPicPr>
        <p:blipFill>
          <a:blip r:embed="rId3"/>
          <a:stretch>
            <a:fillRect/>
          </a:stretch>
        </p:blipFill>
        <p:spPr>
          <a:xfrm>
            <a:off x="451494" y="1265534"/>
            <a:ext cx="10706785" cy="4667433"/>
          </a:xfrm>
          <a:prstGeom prst="rect">
            <a:avLst/>
          </a:prstGeom>
        </p:spPr>
      </p:pic>
      <p:sp>
        <p:nvSpPr>
          <p:cNvPr id="14" name="TextBox 13">
            <a:extLst>
              <a:ext uri="{FF2B5EF4-FFF2-40B4-BE49-F238E27FC236}">
                <a16:creationId xmlns:a16="http://schemas.microsoft.com/office/drawing/2014/main" id="{0D462AD3-F73B-4F4E-86EC-87A7686ED55B}"/>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Medina et al. 2022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595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8E308-8434-473E-B4B3-E968A215B28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2</a:t>
            </a:r>
            <a:endParaRPr lang="LID4096" sz="3600" dirty="0"/>
          </a:p>
        </p:txBody>
      </p:sp>
      <p:sp>
        <p:nvSpPr>
          <p:cNvPr id="3" name="TextBox 2">
            <a:extLst>
              <a:ext uri="{FF2B5EF4-FFF2-40B4-BE49-F238E27FC236}">
                <a16:creationId xmlns:a16="http://schemas.microsoft.com/office/drawing/2014/main" id="{A70FA053-FF88-40CF-8152-601B156CE240}"/>
              </a:ext>
            </a:extLst>
          </p:cNvPr>
          <p:cNvSpPr txBox="1"/>
          <p:nvPr/>
        </p:nvSpPr>
        <p:spPr>
          <a:xfrm>
            <a:off x="222141" y="1626781"/>
            <a:ext cx="1106849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Github</a:t>
            </a:r>
            <a:r>
              <a:rPr lang="en-US" sz="2400" dirty="0"/>
              <a:t> repository: </a:t>
            </a:r>
            <a:r>
              <a:rPr lang="en-US" sz="2400" dirty="0">
                <a:hlinkClick r:id="rId2"/>
              </a:rPr>
              <a:t>https://github.com/kimberlylthompson/Introduction-to-Causal-Modeling-for-Time-Series.git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will work through 02_Smapping.R.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simulated data is provided in a csv file</a:t>
            </a:r>
          </a:p>
          <a:p>
            <a:pPr marL="800100" lvl="1" indent="-342900">
              <a:buFont typeface="Arial" panose="020B0604020202020204" pitchFamily="34" charset="0"/>
              <a:buChar char="•"/>
            </a:pPr>
            <a:r>
              <a:rPr lang="en-US" sz="2400" dirty="0"/>
              <a:t>For those who are interested I also provided the script to simulate the data: 00_Simulating Abundance </a:t>
            </a:r>
            <a:r>
              <a:rPr lang="en-US" sz="2400" dirty="0" err="1"/>
              <a:t>Data.R</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All materials for the workshop are in the repo, including the </a:t>
            </a:r>
            <a:r>
              <a:rPr lang="en-US" sz="2400" dirty="0" err="1"/>
              <a:t>powerpoint</a:t>
            </a:r>
            <a:r>
              <a:rPr lang="en-US" sz="2400" dirty="0"/>
              <a:t>.</a:t>
            </a:r>
          </a:p>
          <a:p>
            <a:endParaRPr lang="en-US" sz="2400" dirty="0"/>
          </a:p>
        </p:txBody>
      </p:sp>
    </p:spTree>
    <p:extLst>
      <p:ext uri="{BB962C8B-B14F-4D97-AF65-F5344CB8AC3E}">
        <p14:creationId xmlns:p14="http://schemas.microsoft.com/office/powerpoint/2010/main" val="3297114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C8228-4BF0-4BF3-91B3-A781935E4D12}"/>
              </a:ext>
            </a:extLst>
          </p:cNvPr>
          <p:cNvSpPr/>
          <p:nvPr/>
        </p:nvSpPr>
        <p:spPr>
          <a:xfrm>
            <a:off x="0" y="10862"/>
            <a:ext cx="12192001" cy="646331"/>
          </a:xfrm>
          <a:prstGeom prst="rect">
            <a:avLst/>
          </a:prstGeom>
        </p:spPr>
        <p:txBody>
          <a:bodyPr wrap="square">
            <a:spAutoFit/>
          </a:bodyPr>
          <a:lstStyle/>
          <a:p>
            <a:pPr algn="ctr"/>
            <a:r>
              <a:rPr lang="en-US" sz="3600" dirty="0">
                <a:cs typeface="Arial" panose="020B0604020202020204" pitchFamily="34" charset="0"/>
              </a:rPr>
              <a:t>References</a:t>
            </a:r>
            <a:endParaRPr lang="LID4096" sz="3600" dirty="0"/>
          </a:p>
        </p:txBody>
      </p:sp>
      <p:sp>
        <p:nvSpPr>
          <p:cNvPr id="3" name="TextBox 2">
            <a:extLst>
              <a:ext uri="{FF2B5EF4-FFF2-40B4-BE49-F238E27FC236}">
                <a16:creationId xmlns:a16="http://schemas.microsoft.com/office/drawing/2014/main" id="{FB5957CF-C73E-4F3A-A486-53C05E4D79EA}"/>
              </a:ext>
            </a:extLst>
          </p:cNvPr>
          <p:cNvSpPr txBox="1"/>
          <p:nvPr/>
        </p:nvSpPr>
        <p:spPr>
          <a:xfrm>
            <a:off x="266700" y="657193"/>
            <a:ext cx="11858625" cy="6494085"/>
          </a:xfrm>
          <a:prstGeom prst="rect">
            <a:avLst/>
          </a:prstGeom>
          <a:noFill/>
        </p:spPr>
        <p:txBody>
          <a:bodyPr wrap="square" rtlCol="0">
            <a:spAutoFit/>
          </a:bodyPr>
          <a:lstStyle/>
          <a:p>
            <a:pPr indent="-457200"/>
            <a:r>
              <a:rPr lang="en-US" sz="1600" dirty="0"/>
              <a:t>YouTube videos from the Sugihara lab:</a:t>
            </a:r>
            <a:endParaRPr lang="en-US" sz="1600" dirty="0">
              <a:hlinkClick r:id="rId2"/>
            </a:endParaRPr>
          </a:p>
          <a:p>
            <a:pPr indent="-457200"/>
            <a:r>
              <a:rPr lang="en-US" sz="1600" dirty="0">
                <a:hlinkClick r:id="rId2"/>
              </a:rPr>
              <a:t>https://youtu.be/fevurdpiRYg?si=qw7mSwLTIrAgqvyz</a:t>
            </a:r>
            <a:endParaRPr lang="en-US" sz="1600" dirty="0"/>
          </a:p>
          <a:p>
            <a:pPr indent="-457200"/>
            <a:r>
              <a:rPr lang="en-US" sz="1600" dirty="0">
                <a:hlinkClick r:id="rId3"/>
              </a:rPr>
              <a:t>https://youtu.be/QQwtrWBwxQg?si=E_VZqLC8Bj_uudN5</a:t>
            </a:r>
            <a:endParaRPr lang="en-US" sz="1600" dirty="0"/>
          </a:p>
          <a:p>
            <a:pPr indent="-457200"/>
            <a:r>
              <a:rPr lang="en-US" sz="1600" dirty="0">
                <a:hlinkClick r:id="rId4"/>
              </a:rPr>
              <a:t>https://youtu.be/NrFdIz-D2yM?si=J-RFZtRDIB7aKWL_</a:t>
            </a:r>
            <a:endParaRPr lang="en-US" sz="1600" dirty="0"/>
          </a:p>
          <a:p>
            <a:pPr indent="-457200"/>
            <a:endParaRPr lang="en-US" sz="1600" dirty="0"/>
          </a:p>
          <a:p>
            <a:pPr marL="457200" indent="-457200"/>
            <a:r>
              <a:rPr lang="en-US" sz="1600" dirty="0"/>
              <a:t>Akia et al. 2023. Towards “</a:t>
            </a:r>
            <a:r>
              <a:rPr lang="en-US" sz="1600" dirty="0" err="1"/>
              <a:t>glocalised</a:t>
            </a:r>
            <a:r>
              <a:rPr lang="en-US" sz="1600" dirty="0"/>
              <a:t>” management of tuna stocks based on causation between a stock and its component belonging temporally to local Exclusive Economic Zones. </a:t>
            </a:r>
            <a:r>
              <a:rPr lang="en-US" sz="1600" i="1" dirty="0"/>
              <a:t>Aquatic Living Resources</a:t>
            </a:r>
            <a:r>
              <a:rPr lang="en-US" sz="1600" dirty="0"/>
              <a:t>: 36(23). </a:t>
            </a:r>
            <a:r>
              <a:rPr lang="en-US" sz="1600" dirty="0">
                <a:hlinkClick r:id="rId5"/>
              </a:rPr>
              <a:t>https://doi.org/10.1051/alr/2023018</a:t>
            </a:r>
            <a:r>
              <a:rPr lang="en-US" sz="1600" dirty="0"/>
              <a:t>.</a:t>
            </a:r>
          </a:p>
          <a:p>
            <a:pPr marL="457200" indent="-457200"/>
            <a:r>
              <a:rPr lang="en-US" sz="1600" b="0" i="0" dirty="0">
                <a:effectLst/>
                <a:latin typeface="fkGroteskNeue"/>
              </a:rPr>
              <a:t>Chang, C. et al. 2017. Empirical dynamic modeling for beginners. </a:t>
            </a:r>
            <a:r>
              <a:rPr lang="en-US" sz="1600" b="0" i="1" dirty="0">
                <a:effectLst/>
                <a:latin typeface="fkGroteskNeue"/>
              </a:rPr>
              <a:t>Ecological Research</a:t>
            </a:r>
            <a:r>
              <a:rPr lang="en-US" sz="1600" b="0" i="0" dirty="0">
                <a:effectLst/>
                <a:latin typeface="fkGroteskNeue"/>
              </a:rPr>
              <a:t>, 32(6), 785–796. </a:t>
            </a:r>
            <a:r>
              <a:rPr lang="en-US" sz="1600" b="0" i="0" dirty="0">
                <a:effectLst/>
                <a:latin typeface="fkGroteskNeue"/>
                <a:hlinkClick r:id="rId6"/>
              </a:rPr>
              <a:t>https://doi.org/10.1007/s11284-017-1469-9</a:t>
            </a:r>
            <a:endParaRPr lang="en-US" sz="1600" dirty="0"/>
          </a:p>
          <a:p>
            <a:pPr marL="457200" indent="-457200"/>
            <a:r>
              <a:rPr lang="en-US" sz="1600" dirty="0"/>
              <a:t>Clark, A. et al. 2015. Spatial convergent cross mapping to detect causal relationships from short time series. Ecology, 96(5), 1174–1181. </a:t>
            </a:r>
            <a:r>
              <a:rPr lang="en-US" sz="1600" dirty="0">
                <a:hlinkClick r:id="rId7"/>
              </a:rPr>
              <a:t>https://doi.org/10.1890/14-1479.1</a:t>
            </a:r>
            <a:endParaRPr lang="en-US" sz="1600" dirty="0"/>
          </a:p>
          <a:p>
            <a:pPr marL="457200" indent="-457200"/>
            <a:r>
              <a:rPr lang="en-US" sz="1600" dirty="0" err="1"/>
              <a:t>Deyle</a:t>
            </a:r>
            <a:r>
              <a:rPr lang="en-US" sz="1600" dirty="0"/>
              <a:t>, E. et al. 2016. Tracking and forecasting ecosystem interactions in real time. </a:t>
            </a:r>
            <a:r>
              <a:rPr lang="en-US" sz="1600" i="1" dirty="0"/>
              <a:t>Philosophical Transactions Royal Society B</a:t>
            </a:r>
            <a:r>
              <a:rPr lang="en-US" sz="1600" dirty="0"/>
              <a:t>. 283: 2015258 </a:t>
            </a:r>
          </a:p>
          <a:p>
            <a:pPr marL="457200" indent="-457200"/>
            <a:r>
              <a:rPr lang="en-US" sz="1600" dirty="0"/>
              <a:t>Du et al. 2024. Land use/cover and land degradations across the Eurasian steppe: Dynamics, patterns, and driving forces. </a:t>
            </a:r>
            <a:r>
              <a:rPr lang="en-US" sz="1600" i="1" dirty="0"/>
              <a:t>Science of the Total Environment</a:t>
            </a:r>
            <a:r>
              <a:rPr lang="en-US" sz="1600" dirty="0"/>
              <a:t>: 909. https://doi.org/10.1016/j.scitotenv.2023.168593. </a:t>
            </a:r>
          </a:p>
          <a:p>
            <a:pPr marL="457200" indent="-457200"/>
            <a:r>
              <a:rPr lang="en-US" sz="1600" dirty="0"/>
              <a:t>Gonzalez et al. 2023. A framework for the detection and attribution of biodiversity change. </a:t>
            </a:r>
            <a:r>
              <a:rPr lang="en-US" sz="1600" i="1" dirty="0"/>
              <a:t>Philosophical Transactions Royal Society B</a:t>
            </a:r>
            <a:r>
              <a:rPr lang="en-US" sz="1600" dirty="0"/>
              <a:t>. 378. </a:t>
            </a:r>
            <a:r>
              <a:rPr lang="en-US" sz="1600" b="0" i="0" u="none" strike="noStrike" baseline="0" dirty="0">
                <a:latin typeface="AdvOTd67905e7"/>
              </a:rPr>
              <a:t>https://doi.org/10.1098/rstb.2022.0182.</a:t>
            </a:r>
            <a:endParaRPr lang="en-US" sz="1600" dirty="0"/>
          </a:p>
          <a:p>
            <a:pPr marL="457200" indent="-457200"/>
            <a:r>
              <a:rPr lang="en-US" sz="1600" dirty="0"/>
              <a:t>Fu et al. 2024. Weakened causal feedback loops following intensive restoration efforts and climate changes in a large shallow freshwater lake. </a:t>
            </a:r>
            <a:r>
              <a:rPr lang="en-US" sz="1600" i="1" dirty="0"/>
              <a:t>Science of the Total Environment</a:t>
            </a:r>
            <a:r>
              <a:rPr lang="en-US" sz="1600" dirty="0"/>
              <a:t>: 913. https://doi.org/10.1016/j.scitotenv.2023.169601. </a:t>
            </a:r>
          </a:p>
          <a:p>
            <a:pPr marL="457200" indent="-457200"/>
            <a:r>
              <a:rPr lang="en-US" sz="1600" dirty="0"/>
              <a:t>Hill et al. 2024. Empirical dynamic modeling reveals complexity of methane fluxes in a temperate salt marsh. </a:t>
            </a:r>
            <a:r>
              <a:rPr lang="en-US" sz="1600" i="1" dirty="0"/>
              <a:t>Journal of Geophysical </a:t>
            </a:r>
            <a:r>
              <a:rPr lang="en-US" sz="1600" i="1" dirty="0" err="1"/>
              <a:t>ResearchI</a:t>
            </a:r>
            <a:r>
              <a:rPr lang="en-US" sz="1600" i="1" dirty="0"/>
              <a:t>: 129(2). </a:t>
            </a:r>
            <a:r>
              <a:rPr lang="nl-NL" sz="1600" dirty="0"/>
              <a:t>https://doi.org/10. 1029/2023JG007630.</a:t>
            </a:r>
            <a:endParaRPr lang="en-US" sz="1600" dirty="0"/>
          </a:p>
          <a:p>
            <a:pPr marL="457200" indent="-457200"/>
            <a:r>
              <a:rPr lang="en-US" sz="1600" dirty="0"/>
              <a:t>Medina et al. 2022. Nitrogen-enriched discharges from a highly managed watershed intensify red tide blooms in southwest Florida. </a:t>
            </a:r>
            <a:r>
              <a:rPr lang="en-US" sz="1600" i="1" dirty="0"/>
              <a:t>Science of the Total Environment:</a:t>
            </a:r>
            <a:r>
              <a:rPr lang="en-US" sz="1600" dirty="0"/>
              <a:t> 827. </a:t>
            </a:r>
            <a:r>
              <a:rPr lang="en-US" sz="1600" dirty="0">
                <a:hlinkClick r:id="rId8"/>
              </a:rPr>
              <a:t>https://doi.org/10.1016/j.scitotenv.2022.154149</a:t>
            </a:r>
            <a:r>
              <a:rPr lang="en-US" sz="1600" dirty="0"/>
              <a:t>.</a:t>
            </a:r>
          </a:p>
          <a:p>
            <a:pPr marL="457200" indent="-457200"/>
            <a:r>
              <a:rPr lang="en-US" sz="1600" b="0" i="0" dirty="0">
                <a:effectLst/>
                <a:latin typeface="fkGroteskNeue"/>
              </a:rPr>
              <a:t>Sugihara et al. 2012. Detecting causality in complex ecosystems. </a:t>
            </a:r>
            <a:r>
              <a:rPr lang="en-US" sz="1600" b="0" i="1" dirty="0">
                <a:effectLst/>
                <a:latin typeface="fkGroteskNeue"/>
              </a:rPr>
              <a:t>Science</a:t>
            </a:r>
            <a:r>
              <a:rPr lang="en-US" sz="1600" b="0" i="0" dirty="0">
                <a:effectLst/>
                <a:latin typeface="fkGroteskNeue"/>
              </a:rPr>
              <a:t>, 338(6106), 496–500. </a:t>
            </a:r>
            <a:r>
              <a:rPr lang="en-US" sz="1600" b="0" i="0" dirty="0">
                <a:effectLst/>
                <a:latin typeface="fkGroteskNeue"/>
                <a:hlinkClick r:id="rId9"/>
              </a:rPr>
              <a:t>https://doi.org/10.1126/science.1227079</a:t>
            </a:r>
            <a:endParaRPr lang="en-US" sz="1600" b="0" i="0" dirty="0">
              <a:effectLst/>
              <a:latin typeface="fkGroteskNeue"/>
            </a:endParaRPr>
          </a:p>
          <a:p>
            <a:pPr marL="457200" indent="-457200"/>
            <a:r>
              <a:rPr lang="en-US" sz="1600" b="0" i="0" dirty="0">
                <a:effectLst/>
                <a:latin typeface="fkGroteskNeue"/>
              </a:rPr>
              <a:t>Yuan, A. E., &amp; Shou, W. 2022. Data-driven causal analysis of observational biological time series. </a:t>
            </a:r>
            <a:r>
              <a:rPr lang="en-US" sz="1600" b="0" i="1" dirty="0" err="1">
                <a:effectLst/>
                <a:latin typeface="fkGroteskNeue"/>
              </a:rPr>
              <a:t>eLife</a:t>
            </a:r>
            <a:r>
              <a:rPr lang="en-US" sz="1600" b="0" i="0" dirty="0">
                <a:effectLst/>
                <a:latin typeface="fkGroteskNeue"/>
              </a:rPr>
              <a:t>, 11, e72518. </a:t>
            </a:r>
            <a:r>
              <a:rPr lang="en-US" sz="1600" b="0" i="0" dirty="0">
                <a:effectLst/>
                <a:latin typeface="fkGroteskNeue"/>
                <a:hlinkClick r:id="rId10"/>
              </a:rPr>
              <a:t>https://doi.org/10.7554/eLife.72518</a:t>
            </a:r>
            <a:endParaRPr lang="LID4096" sz="1600" dirty="0"/>
          </a:p>
        </p:txBody>
      </p:sp>
    </p:spTree>
    <p:extLst>
      <p:ext uri="{BB962C8B-B14F-4D97-AF65-F5344CB8AC3E}">
        <p14:creationId xmlns:p14="http://schemas.microsoft.com/office/powerpoint/2010/main" val="270252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FAEC14-FFA2-4DBD-BC94-D00A88749333}"/>
              </a:ext>
            </a:extLst>
          </p:cNvPr>
          <p:cNvSpPr txBox="1"/>
          <p:nvPr/>
        </p:nvSpPr>
        <p:spPr>
          <a:xfrm>
            <a:off x="2379882" y="0"/>
            <a:ext cx="7432235" cy="646331"/>
          </a:xfrm>
          <a:prstGeom prst="rect">
            <a:avLst/>
          </a:prstGeom>
          <a:noFill/>
        </p:spPr>
        <p:txBody>
          <a:bodyPr wrap="square" rtlCol="0">
            <a:spAutoFit/>
          </a:bodyPr>
          <a:lstStyle/>
          <a:p>
            <a:pPr algn="ctr"/>
            <a:r>
              <a:rPr lang="en-US" sz="3600" dirty="0">
                <a:cs typeface="Arial" panose="020B0604020202020204" pitchFamily="34" charset="0"/>
              </a:rPr>
              <a:t>Empirical Dynamic Modeling</a:t>
            </a:r>
            <a:endParaRPr lang="LID4096" sz="3600" dirty="0">
              <a:cs typeface="Arial" panose="020B0604020202020204" pitchFamily="34" charset="0"/>
            </a:endParaRPr>
          </a:p>
        </p:txBody>
      </p:sp>
      <p:sp>
        <p:nvSpPr>
          <p:cNvPr id="7" name="TextBox 6">
            <a:extLst>
              <a:ext uri="{FF2B5EF4-FFF2-40B4-BE49-F238E27FC236}">
                <a16:creationId xmlns:a16="http://schemas.microsoft.com/office/drawing/2014/main" id="{C7CC36FC-DC50-4A15-8054-78C7066A8433}"/>
              </a:ext>
            </a:extLst>
          </p:cNvPr>
          <p:cNvSpPr txBox="1"/>
          <p:nvPr/>
        </p:nvSpPr>
        <p:spPr>
          <a:xfrm>
            <a:off x="297712" y="1063256"/>
            <a:ext cx="11600121"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Non-parametric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 underlying assumptions about the distribution of the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 hypothesized equations about how variables are related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Provides a flexible alternative when we have time series data</a:t>
            </a:r>
            <a:endParaRPr lang="LID4096" sz="2000" dirty="0"/>
          </a:p>
        </p:txBody>
      </p:sp>
      <p:sp>
        <p:nvSpPr>
          <p:cNvPr id="8" name="Arrow: Right 7">
            <a:extLst>
              <a:ext uri="{FF2B5EF4-FFF2-40B4-BE49-F238E27FC236}">
                <a16:creationId xmlns:a16="http://schemas.microsoft.com/office/drawing/2014/main" id="{053AA2BC-FF45-40CE-B2CE-D6D602C15D46}"/>
              </a:ext>
            </a:extLst>
          </p:cNvPr>
          <p:cNvSpPr/>
          <p:nvPr/>
        </p:nvSpPr>
        <p:spPr>
          <a:xfrm>
            <a:off x="712383" y="2945216"/>
            <a:ext cx="499730" cy="265814"/>
          </a:xfrm>
          <a:prstGeom prst="rightArrow">
            <a:avLst/>
          </a:prstGeom>
          <a:solidFill>
            <a:srgbClr val="206A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6749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A275-409C-446B-A54A-C74FB70223C8}"/>
              </a:ext>
            </a:extLst>
          </p:cNvPr>
          <p:cNvPicPr>
            <a:picLocks noChangeAspect="1"/>
          </p:cNvPicPr>
          <p:nvPr/>
        </p:nvPicPr>
        <p:blipFill>
          <a:blip r:embed="rId3"/>
          <a:stretch>
            <a:fillRect/>
          </a:stretch>
        </p:blipFill>
        <p:spPr>
          <a:xfrm>
            <a:off x="5652451" y="1176635"/>
            <a:ext cx="5630061" cy="5249008"/>
          </a:xfrm>
          <a:prstGeom prst="rect">
            <a:avLst/>
          </a:prstGeom>
        </p:spPr>
      </p:pic>
      <p:pic>
        <p:nvPicPr>
          <p:cNvPr id="2" name="Picture 1">
            <a:extLst>
              <a:ext uri="{FF2B5EF4-FFF2-40B4-BE49-F238E27FC236}">
                <a16:creationId xmlns:a16="http://schemas.microsoft.com/office/drawing/2014/main" id="{2B2D19EA-FB11-4829-945B-23732A131BBA}"/>
              </a:ext>
            </a:extLst>
          </p:cNvPr>
          <p:cNvPicPr>
            <a:picLocks noChangeAspect="1"/>
          </p:cNvPicPr>
          <p:nvPr/>
        </p:nvPicPr>
        <p:blipFill rotWithShape="1">
          <a:blip r:embed="rId4"/>
          <a:srcRect l="61296" b="67575"/>
          <a:stretch/>
        </p:blipFill>
        <p:spPr>
          <a:xfrm>
            <a:off x="9443214" y="895968"/>
            <a:ext cx="2562540" cy="1717424"/>
          </a:xfrm>
          <a:prstGeom prst="rect">
            <a:avLst/>
          </a:prstGeom>
        </p:spPr>
      </p:pic>
      <p:sp>
        <p:nvSpPr>
          <p:cNvPr id="5" name="TextBox 4">
            <a:extLst>
              <a:ext uri="{FF2B5EF4-FFF2-40B4-BE49-F238E27FC236}">
                <a16:creationId xmlns:a16="http://schemas.microsoft.com/office/drawing/2014/main" id="{E0E502C3-28C5-49CF-AA1F-8F822E05625F}"/>
              </a:ext>
            </a:extLst>
          </p:cNvPr>
          <p:cNvSpPr txBox="1"/>
          <p:nvPr/>
        </p:nvSpPr>
        <p:spPr>
          <a:xfrm>
            <a:off x="3833490" y="170114"/>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6" name="TextBox 5">
            <a:extLst>
              <a:ext uri="{FF2B5EF4-FFF2-40B4-BE49-F238E27FC236}">
                <a16:creationId xmlns:a16="http://schemas.microsoft.com/office/drawing/2014/main" id="{F06E1528-ECC4-4DA1-816F-1FBB080285B0}"/>
              </a:ext>
            </a:extLst>
          </p:cNvPr>
          <p:cNvSpPr txBox="1"/>
          <p:nvPr/>
        </p:nvSpPr>
        <p:spPr>
          <a:xfrm>
            <a:off x="297712" y="1797784"/>
            <a:ext cx="505046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System described by 3 equations</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Each component depends on the state and dynamics of the other two components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State space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Manifold</a:t>
            </a:r>
          </a:p>
          <a:p>
            <a:pPr marL="285750" indent="-285750">
              <a:buFont typeface="Arial" panose="020B0604020202020204" pitchFamily="34" charset="0"/>
              <a:buChar char="•"/>
            </a:pPr>
            <a:r>
              <a:rPr lang="en-US" sz="2000" dirty="0"/>
              <a:t>Attractor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Dynamical system</a:t>
            </a:r>
            <a:endParaRPr lang="LID4096" sz="2000" dirty="0"/>
          </a:p>
        </p:txBody>
      </p:sp>
      <p:cxnSp>
        <p:nvCxnSpPr>
          <p:cNvPr id="7" name="Straight Arrow Connector 6">
            <a:extLst>
              <a:ext uri="{FF2B5EF4-FFF2-40B4-BE49-F238E27FC236}">
                <a16:creationId xmlns:a16="http://schemas.microsoft.com/office/drawing/2014/main" id="{EBC0DFB4-5587-449D-8B1C-1AD1A11E23E1}"/>
              </a:ext>
            </a:extLst>
          </p:cNvPr>
          <p:cNvCxnSpPr/>
          <p:nvPr/>
        </p:nvCxnSpPr>
        <p:spPr>
          <a:xfrm>
            <a:off x="1990725" y="3857625"/>
            <a:ext cx="3790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BECB7E-C855-4C99-8867-31D94FD80FD1}"/>
              </a:ext>
            </a:extLst>
          </p:cNvPr>
          <p:cNvCxnSpPr>
            <a:cxnSpLocks/>
          </p:cNvCxnSpPr>
          <p:nvPr/>
        </p:nvCxnSpPr>
        <p:spPr>
          <a:xfrm>
            <a:off x="1990725" y="4438650"/>
            <a:ext cx="5410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2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442818-971A-48BB-9524-81D7B14B5FD7}"/>
              </a:ext>
            </a:extLst>
          </p:cNvPr>
          <p:cNvGrpSpPr>
            <a:grpSpLocks noChangeAspect="1"/>
          </p:cNvGrpSpPr>
          <p:nvPr/>
        </p:nvGrpSpPr>
        <p:grpSpPr>
          <a:xfrm>
            <a:off x="5650992" y="667583"/>
            <a:ext cx="6372354" cy="6310303"/>
            <a:chOff x="1187395" y="1352746"/>
            <a:chExt cx="5521749" cy="5467981"/>
          </a:xfrm>
        </p:grpSpPr>
        <p:pic>
          <p:nvPicPr>
            <p:cNvPr id="5" name="Picture 4">
              <a:extLst>
                <a:ext uri="{FF2B5EF4-FFF2-40B4-BE49-F238E27FC236}">
                  <a16:creationId xmlns:a16="http://schemas.microsoft.com/office/drawing/2014/main" id="{C3F6AD5D-AC3D-4365-B89D-21079683F991}"/>
                </a:ext>
              </a:extLst>
            </p:cNvPr>
            <p:cNvPicPr>
              <a:picLocks noChangeAspect="1"/>
            </p:cNvPicPr>
            <p:nvPr/>
          </p:nvPicPr>
          <p:blipFill rotWithShape="1">
            <a:blip r:embed="rId3"/>
            <a:srcRect r="11302"/>
            <a:stretch/>
          </p:blipFill>
          <p:spPr>
            <a:xfrm>
              <a:off x="1187395" y="1352746"/>
              <a:ext cx="5521749" cy="5222119"/>
            </a:xfrm>
            <a:prstGeom prst="rect">
              <a:avLst/>
            </a:prstGeom>
          </p:spPr>
        </p:pic>
        <p:pic>
          <p:nvPicPr>
            <p:cNvPr id="6" name="Picture 5">
              <a:extLst>
                <a:ext uri="{FF2B5EF4-FFF2-40B4-BE49-F238E27FC236}">
                  <a16:creationId xmlns:a16="http://schemas.microsoft.com/office/drawing/2014/main" id="{861AE60C-13D3-4598-A25F-969044A14F87}"/>
                </a:ext>
              </a:extLst>
            </p:cNvPr>
            <p:cNvPicPr>
              <a:picLocks noChangeAspect="1"/>
            </p:cNvPicPr>
            <p:nvPr/>
          </p:nvPicPr>
          <p:blipFill rotWithShape="1">
            <a:blip r:embed="rId4"/>
            <a:srcRect t="80513" r="80839"/>
            <a:stretch/>
          </p:blipFill>
          <p:spPr>
            <a:xfrm>
              <a:off x="1942307" y="5669784"/>
              <a:ext cx="1036788" cy="1150943"/>
            </a:xfrm>
            <a:prstGeom prst="rect">
              <a:avLst/>
            </a:prstGeom>
          </p:spPr>
        </p:pic>
      </p:grpSp>
      <p:sp>
        <p:nvSpPr>
          <p:cNvPr id="4" name="TextBox 3">
            <a:extLst>
              <a:ext uri="{FF2B5EF4-FFF2-40B4-BE49-F238E27FC236}">
                <a16:creationId xmlns:a16="http://schemas.microsoft.com/office/drawing/2014/main" id="{79752A72-92E2-4443-9604-0F1B87B07005}"/>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8" name="TextBox 7">
            <a:extLst>
              <a:ext uri="{FF2B5EF4-FFF2-40B4-BE49-F238E27FC236}">
                <a16:creationId xmlns:a16="http://schemas.microsoft.com/office/drawing/2014/main" id="{F0CD4EDB-DD7D-4C6D-85C4-76BA5D399543}"/>
              </a:ext>
            </a:extLst>
          </p:cNvPr>
          <p:cNvSpPr txBox="1"/>
          <p:nvPr/>
        </p:nvSpPr>
        <p:spPr>
          <a:xfrm>
            <a:off x="402487" y="2358955"/>
            <a:ext cx="505046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We can project the dynamics of the system onto coordinate axes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Provides time series of each variable in the state space</a:t>
            </a:r>
          </a:p>
        </p:txBody>
      </p:sp>
    </p:spTree>
    <p:extLst>
      <p:ext uri="{BB962C8B-B14F-4D97-AF65-F5344CB8AC3E}">
        <p14:creationId xmlns:p14="http://schemas.microsoft.com/office/powerpoint/2010/main" val="90843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E1407-132A-4A3E-B63F-4AC9A254B48A}"/>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pic>
        <p:nvPicPr>
          <p:cNvPr id="5" name="Picture 4">
            <a:extLst>
              <a:ext uri="{FF2B5EF4-FFF2-40B4-BE49-F238E27FC236}">
                <a16:creationId xmlns:a16="http://schemas.microsoft.com/office/drawing/2014/main" id="{8321864F-3477-40FD-A261-396E583B7D46}"/>
              </a:ext>
            </a:extLst>
          </p:cNvPr>
          <p:cNvPicPr>
            <a:picLocks noChangeAspect="1"/>
          </p:cNvPicPr>
          <p:nvPr/>
        </p:nvPicPr>
        <p:blipFill>
          <a:blip r:embed="rId3"/>
          <a:stretch>
            <a:fillRect/>
          </a:stretch>
        </p:blipFill>
        <p:spPr>
          <a:xfrm>
            <a:off x="4324350" y="2054223"/>
            <a:ext cx="7296150" cy="3911604"/>
          </a:xfrm>
          <a:prstGeom prst="rect">
            <a:avLst/>
          </a:prstGeom>
        </p:spPr>
      </p:pic>
      <p:sp>
        <p:nvSpPr>
          <p:cNvPr id="7" name="TextBox 6">
            <a:extLst>
              <a:ext uri="{FF2B5EF4-FFF2-40B4-BE49-F238E27FC236}">
                <a16:creationId xmlns:a16="http://schemas.microsoft.com/office/drawing/2014/main" id="{03359161-2A43-47BA-8366-2615BF2251B8}"/>
              </a:ext>
            </a:extLst>
          </p:cNvPr>
          <p:cNvSpPr txBox="1"/>
          <p:nvPr/>
        </p:nvSpPr>
        <p:spPr>
          <a:xfrm>
            <a:off x="266700" y="2596247"/>
            <a:ext cx="3771900" cy="707886"/>
          </a:xfrm>
          <a:prstGeom prst="rect">
            <a:avLst/>
          </a:prstGeom>
          <a:noFill/>
        </p:spPr>
        <p:txBody>
          <a:bodyPr wrap="square">
            <a:spAutoFit/>
          </a:bodyPr>
          <a:lstStyle/>
          <a:p>
            <a:r>
              <a:rPr lang="en-US" sz="2000" dirty="0"/>
              <a:t>We can also reconstruct the dynamics from each time series</a:t>
            </a:r>
          </a:p>
        </p:txBody>
      </p:sp>
      <p:sp>
        <p:nvSpPr>
          <p:cNvPr id="10" name="TextBox 9">
            <a:extLst>
              <a:ext uri="{FF2B5EF4-FFF2-40B4-BE49-F238E27FC236}">
                <a16:creationId xmlns:a16="http://schemas.microsoft.com/office/drawing/2014/main" id="{2EDFF307-2D3D-4E34-AEB5-4A319B86782C}"/>
              </a:ext>
            </a:extLst>
          </p:cNvPr>
          <p:cNvSpPr txBox="1"/>
          <p:nvPr/>
        </p:nvSpPr>
        <p:spPr>
          <a:xfrm>
            <a:off x="5906089" y="1531003"/>
            <a:ext cx="4132671" cy="523220"/>
          </a:xfrm>
          <a:prstGeom prst="rect">
            <a:avLst/>
          </a:prstGeom>
          <a:noFill/>
        </p:spPr>
        <p:txBody>
          <a:bodyPr wrap="none" rtlCol="0">
            <a:spAutoFit/>
          </a:bodyPr>
          <a:lstStyle/>
          <a:p>
            <a:pPr algn="ctr"/>
            <a:r>
              <a:rPr lang="en-US" sz="2800" b="1" dirty="0"/>
              <a:t>State-space reconstruction</a:t>
            </a:r>
          </a:p>
        </p:txBody>
      </p:sp>
    </p:spTree>
    <p:extLst>
      <p:ext uri="{BB962C8B-B14F-4D97-AF65-F5344CB8AC3E}">
        <p14:creationId xmlns:p14="http://schemas.microsoft.com/office/powerpoint/2010/main" val="352021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10D577-FBA7-4D72-9F69-D75A03FE4EBD}"/>
              </a:ext>
            </a:extLst>
          </p:cNvPr>
          <p:cNvSpPr txBox="1"/>
          <p:nvPr/>
        </p:nvSpPr>
        <p:spPr>
          <a:xfrm>
            <a:off x="3832456" y="5457514"/>
            <a:ext cx="4525020" cy="646331"/>
          </a:xfrm>
          <a:prstGeom prst="rect">
            <a:avLst/>
          </a:prstGeom>
          <a:solidFill>
            <a:srgbClr val="CC00FF"/>
          </a:solidFill>
        </p:spPr>
        <p:txBody>
          <a:bodyPr wrap="square" rtlCol="0">
            <a:spAutoFit/>
          </a:bodyPr>
          <a:lstStyle/>
          <a:p>
            <a:pPr algn="ctr"/>
            <a:r>
              <a:rPr lang="en-US" b="1" dirty="0">
                <a:solidFill>
                  <a:srgbClr val="FFFF00"/>
                </a:solidFill>
              </a:rPr>
              <a:t>But what if we have only observed one component of a system?</a:t>
            </a:r>
            <a:endParaRPr lang="LID4096" b="1" dirty="0">
              <a:solidFill>
                <a:srgbClr val="FFFF00"/>
              </a:solidFill>
            </a:endParaRPr>
          </a:p>
        </p:txBody>
      </p:sp>
      <p:sp>
        <p:nvSpPr>
          <p:cNvPr id="4" name="TextBox 3">
            <a:extLst>
              <a:ext uri="{FF2B5EF4-FFF2-40B4-BE49-F238E27FC236}">
                <a16:creationId xmlns:a16="http://schemas.microsoft.com/office/drawing/2014/main" id="{6B7E9D00-634A-464C-971F-0E5691A045CA}"/>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CCF39EC1-C710-466D-9DA9-5D2CC69176BC}"/>
              </a:ext>
            </a:extLst>
          </p:cNvPr>
          <p:cNvSpPr txBox="1"/>
          <p:nvPr/>
        </p:nvSpPr>
        <p:spPr>
          <a:xfrm>
            <a:off x="207039" y="925033"/>
            <a:ext cx="11775854"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Dynamical system = State-dependent system</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Relationships among variables change with different states of the system</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Variables are interdependent and cannot be analyzed separately</a:t>
            </a:r>
          </a:p>
        </p:txBody>
      </p:sp>
      <p:sp>
        <p:nvSpPr>
          <p:cNvPr id="6" name="TextBox 5">
            <a:extLst>
              <a:ext uri="{FF2B5EF4-FFF2-40B4-BE49-F238E27FC236}">
                <a16:creationId xmlns:a16="http://schemas.microsoft.com/office/drawing/2014/main" id="{8A89DE7F-6FF2-4CE2-AE2D-89A82E5A4D39}"/>
              </a:ext>
            </a:extLst>
          </p:cNvPr>
          <p:cNvSpPr txBox="1"/>
          <p:nvPr/>
        </p:nvSpPr>
        <p:spPr>
          <a:xfrm>
            <a:off x="207039" y="2883497"/>
            <a:ext cx="11775854"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Empirical dynamic modeling</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Rooted in the idea that we can reconstruct the state space from time series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Does not assume that any set of equations governs the system</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Recovers the dynamics of the system from the time series data</a:t>
            </a:r>
          </a:p>
        </p:txBody>
      </p:sp>
    </p:spTree>
    <p:extLst>
      <p:ext uri="{BB962C8B-B14F-4D97-AF65-F5344CB8AC3E}">
        <p14:creationId xmlns:p14="http://schemas.microsoft.com/office/powerpoint/2010/main" val="77772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4728</Words>
  <Application>Microsoft Office PowerPoint</Application>
  <PresentationFormat>Widescreen</PresentationFormat>
  <Paragraphs>517</Paragraphs>
  <Slides>41</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AdvOTd67905e7</vt:lpstr>
      <vt:lpstr>Arial</vt:lpstr>
      <vt:lpstr>Calibri</vt:lpstr>
      <vt:lpstr>Calibri Light</vt:lpstr>
      <vt:lpstr>Cambria Math</vt:lpstr>
      <vt:lpstr>fkGroteskNeue</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Thompson, Kimberly</dc:creator>
  <cp:lastModifiedBy>Thompson, Kimberly</cp:lastModifiedBy>
  <cp:revision>85</cp:revision>
  <dcterms:created xsi:type="dcterms:W3CDTF">2025-04-07T06:59:36Z</dcterms:created>
  <dcterms:modified xsi:type="dcterms:W3CDTF">2025-04-16T13:08:36Z</dcterms:modified>
</cp:coreProperties>
</file>